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5" r:id="rId10"/>
  </p:sldIdLst>
  <p:sldSz cx="6858000" cy="5143500"/>
  <p:notesSz cx="6858000" cy="9144000"/>
  <p:embeddedFontLst>
    <p:embeddedFont>
      <p:font typeface="Roboto" panose="020B0604020202020204" charset="0"/>
      <p:regular r:id="rId12"/>
      <p:bold r:id="rId13"/>
      <p:italic r:id="rId14"/>
      <p:boldItalic r:id="rId15"/>
    </p:embeddedFont>
    <p:embeddedFont>
      <p:font typeface="Roboto Slab Regular" panose="020B0604020202020204" charset="0"/>
      <p:regular r:id="rId16"/>
      <p:bold r:id="rId17"/>
    </p:embeddedFont>
    <p:embeddedFont>
      <p:font typeface="Roboto Slab"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C01AE-5E99-4A3C-9B2E-D2C48EC2D4CA}">
  <a:tblStyle styleId="{116C01AE-5E99-4A3C-9B2E-D2C48EC2D4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482" y="90"/>
      </p:cViewPr>
      <p:guideLst>
        <p:guide orient="horz" pos="16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857437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11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b5cb41e4e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b5cb41e4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83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7b5cb41e4e_0_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7b5cb41e4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333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b5cb41e4e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b5cb41e4e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86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b5cb41e4e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b5cb41e4e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166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b69c25417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b69c2541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14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b5cb41e4e_0_2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b5cb41e4e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268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b5cb41e4e_0_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b5cb41e4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17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b5cb41e4e_0_2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b5cb41e4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84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143600" y="672606"/>
            <a:ext cx="811219"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4903173" y="3342925"/>
            <a:ext cx="811219"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3269702" y="2817464"/>
            <a:ext cx="3186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260227" y="1188925"/>
            <a:ext cx="4337550" cy="145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3000"/>
            </a:lvl2pPr>
            <a:lvl3pPr lvl="2" algn="ctr" rtl="0">
              <a:spcBef>
                <a:spcPts val="0"/>
              </a:spcBef>
              <a:spcAft>
                <a:spcPts val="0"/>
              </a:spcAft>
              <a:buSzPts val="4000"/>
              <a:buNone/>
              <a:defRPr sz="3000"/>
            </a:lvl3pPr>
            <a:lvl4pPr lvl="3" algn="ctr" rtl="0">
              <a:spcBef>
                <a:spcPts val="0"/>
              </a:spcBef>
              <a:spcAft>
                <a:spcPts val="0"/>
              </a:spcAft>
              <a:buSzPts val="4000"/>
              <a:buNone/>
              <a:defRPr sz="3000"/>
            </a:lvl4pPr>
            <a:lvl5pPr lvl="4" algn="ctr" rtl="0">
              <a:spcBef>
                <a:spcPts val="0"/>
              </a:spcBef>
              <a:spcAft>
                <a:spcPts val="0"/>
              </a:spcAft>
              <a:buSzPts val="4000"/>
              <a:buNone/>
              <a:defRPr sz="3000"/>
            </a:lvl5pPr>
            <a:lvl6pPr lvl="5" algn="ctr" rtl="0">
              <a:spcBef>
                <a:spcPts val="0"/>
              </a:spcBef>
              <a:spcAft>
                <a:spcPts val="0"/>
              </a:spcAft>
              <a:buSzPts val="4000"/>
              <a:buNone/>
              <a:defRPr sz="3000"/>
            </a:lvl6pPr>
            <a:lvl7pPr lvl="6" algn="ctr" rtl="0">
              <a:spcBef>
                <a:spcPts val="0"/>
              </a:spcBef>
              <a:spcAft>
                <a:spcPts val="0"/>
              </a:spcAft>
              <a:buSzPts val="4000"/>
              <a:buNone/>
              <a:defRPr sz="3000"/>
            </a:lvl7pPr>
            <a:lvl8pPr lvl="7" algn="ctr" rtl="0">
              <a:spcBef>
                <a:spcPts val="0"/>
              </a:spcBef>
              <a:spcAft>
                <a:spcPts val="0"/>
              </a:spcAft>
              <a:buSzPts val="4000"/>
              <a:buNone/>
              <a:defRPr sz="3000"/>
            </a:lvl8pPr>
            <a:lvl9pPr lvl="8" algn="ctr" rtl="0">
              <a:spcBef>
                <a:spcPts val="0"/>
              </a:spcBef>
              <a:spcAft>
                <a:spcPts val="0"/>
              </a:spcAft>
              <a:buSzPts val="4000"/>
              <a:buNone/>
              <a:defRPr sz="3000"/>
            </a:lvl9pPr>
          </a:lstStyle>
          <a:p>
            <a:endParaRPr/>
          </a:p>
        </p:txBody>
      </p:sp>
      <p:sp>
        <p:nvSpPr>
          <p:cNvPr id="14" name="Google Shape;14;p2"/>
          <p:cNvSpPr txBox="1">
            <a:spLocks noGrp="1"/>
          </p:cNvSpPr>
          <p:nvPr>
            <p:ph type="subTitle" idx="1"/>
          </p:nvPr>
        </p:nvSpPr>
        <p:spPr>
          <a:xfrm>
            <a:off x="1260227" y="3049450"/>
            <a:ext cx="4337550" cy="9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2400"/>
              <a:buFont typeface="Roboto Slab"/>
              <a:buNone/>
              <a:defRPr sz="1800">
                <a:solidFill>
                  <a:schemeClr val="accent5"/>
                </a:solidFill>
                <a:latin typeface="Roboto Slab"/>
                <a:ea typeface="Roboto Slab"/>
                <a:cs typeface="Roboto Slab"/>
                <a:sym typeface="Roboto Slab"/>
              </a:defRPr>
            </a:lvl1pPr>
            <a:lvl2pPr lvl="1" algn="ctr" rtl="0">
              <a:lnSpc>
                <a:spcPct val="100000"/>
              </a:lnSpc>
              <a:spcBef>
                <a:spcPts val="0"/>
              </a:spcBef>
              <a:spcAft>
                <a:spcPts val="0"/>
              </a:spcAft>
              <a:buClr>
                <a:schemeClr val="accent5"/>
              </a:buClr>
              <a:buSzPts val="2400"/>
              <a:buFont typeface="Roboto Slab"/>
              <a:buNone/>
              <a:defRPr sz="1800">
                <a:solidFill>
                  <a:schemeClr val="accent5"/>
                </a:solidFill>
                <a:latin typeface="Roboto Slab"/>
                <a:ea typeface="Roboto Slab"/>
                <a:cs typeface="Roboto Slab"/>
                <a:sym typeface="Roboto Slab"/>
              </a:defRPr>
            </a:lvl2pPr>
            <a:lvl3pPr lvl="2" algn="ctr" rtl="0">
              <a:lnSpc>
                <a:spcPct val="100000"/>
              </a:lnSpc>
              <a:spcBef>
                <a:spcPts val="0"/>
              </a:spcBef>
              <a:spcAft>
                <a:spcPts val="0"/>
              </a:spcAft>
              <a:buClr>
                <a:schemeClr val="accent5"/>
              </a:buClr>
              <a:buSzPts val="2400"/>
              <a:buFont typeface="Roboto Slab"/>
              <a:buNone/>
              <a:defRPr sz="1800">
                <a:solidFill>
                  <a:schemeClr val="accent5"/>
                </a:solidFill>
                <a:latin typeface="Roboto Slab"/>
                <a:ea typeface="Roboto Slab"/>
                <a:cs typeface="Roboto Slab"/>
                <a:sym typeface="Roboto Slab"/>
              </a:defRPr>
            </a:lvl3pPr>
            <a:lvl4pPr lvl="3" algn="ctr" rtl="0">
              <a:lnSpc>
                <a:spcPct val="100000"/>
              </a:lnSpc>
              <a:spcBef>
                <a:spcPts val="0"/>
              </a:spcBef>
              <a:spcAft>
                <a:spcPts val="0"/>
              </a:spcAft>
              <a:buClr>
                <a:schemeClr val="accent5"/>
              </a:buClr>
              <a:buSzPts val="2400"/>
              <a:buFont typeface="Roboto Slab"/>
              <a:buNone/>
              <a:defRPr sz="1800">
                <a:solidFill>
                  <a:schemeClr val="accent5"/>
                </a:solidFill>
                <a:latin typeface="Roboto Slab"/>
                <a:ea typeface="Roboto Slab"/>
                <a:cs typeface="Roboto Slab"/>
                <a:sym typeface="Roboto Slab"/>
              </a:defRPr>
            </a:lvl4pPr>
            <a:lvl5pPr lvl="4" algn="ctr" rtl="0">
              <a:lnSpc>
                <a:spcPct val="100000"/>
              </a:lnSpc>
              <a:spcBef>
                <a:spcPts val="0"/>
              </a:spcBef>
              <a:spcAft>
                <a:spcPts val="0"/>
              </a:spcAft>
              <a:buClr>
                <a:schemeClr val="accent5"/>
              </a:buClr>
              <a:buSzPts val="2400"/>
              <a:buFont typeface="Roboto Slab"/>
              <a:buNone/>
              <a:defRPr sz="1800">
                <a:solidFill>
                  <a:schemeClr val="accent5"/>
                </a:solidFill>
                <a:latin typeface="Roboto Slab"/>
                <a:ea typeface="Roboto Slab"/>
                <a:cs typeface="Roboto Slab"/>
                <a:sym typeface="Roboto Slab"/>
              </a:defRPr>
            </a:lvl5pPr>
            <a:lvl6pPr lvl="5" algn="ctr" rtl="0">
              <a:lnSpc>
                <a:spcPct val="100000"/>
              </a:lnSpc>
              <a:spcBef>
                <a:spcPts val="0"/>
              </a:spcBef>
              <a:spcAft>
                <a:spcPts val="0"/>
              </a:spcAft>
              <a:buClr>
                <a:schemeClr val="accent5"/>
              </a:buClr>
              <a:buSzPts val="2400"/>
              <a:buFont typeface="Roboto Slab"/>
              <a:buNone/>
              <a:defRPr sz="1800">
                <a:solidFill>
                  <a:schemeClr val="accent5"/>
                </a:solidFill>
                <a:latin typeface="Roboto Slab"/>
                <a:ea typeface="Roboto Slab"/>
                <a:cs typeface="Roboto Slab"/>
                <a:sym typeface="Roboto Slab"/>
              </a:defRPr>
            </a:lvl6pPr>
            <a:lvl7pPr lvl="6" algn="ctr" rtl="0">
              <a:lnSpc>
                <a:spcPct val="100000"/>
              </a:lnSpc>
              <a:spcBef>
                <a:spcPts val="0"/>
              </a:spcBef>
              <a:spcAft>
                <a:spcPts val="0"/>
              </a:spcAft>
              <a:buClr>
                <a:schemeClr val="accent5"/>
              </a:buClr>
              <a:buSzPts val="2400"/>
              <a:buFont typeface="Roboto Slab"/>
              <a:buNone/>
              <a:defRPr sz="1800">
                <a:solidFill>
                  <a:schemeClr val="accent5"/>
                </a:solidFill>
                <a:latin typeface="Roboto Slab"/>
                <a:ea typeface="Roboto Slab"/>
                <a:cs typeface="Roboto Slab"/>
                <a:sym typeface="Roboto Slab"/>
              </a:defRPr>
            </a:lvl7pPr>
            <a:lvl8pPr lvl="7" algn="ctr" rtl="0">
              <a:lnSpc>
                <a:spcPct val="100000"/>
              </a:lnSpc>
              <a:spcBef>
                <a:spcPts val="0"/>
              </a:spcBef>
              <a:spcAft>
                <a:spcPts val="0"/>
              </a:spcAft>
              <a:buClr>
                <a:schemeClr val="accent5"/>
              </a:buClr>
              <a:buSzPts val="2400"/>
              <a:buFont typeface="Roboto Slab"/>
              <a:buNone/>
              <a:defRPr sz="1800">
                <a:solidFill>
                  <a:schemeClr val="accent5"/>
                </a:solidFill>
                <a:latin typeface="Roboto Slab"/>
                <a:ea typeface="Roboto Slab"/>
                <a:cs typeface="Roboto Slab"/>
                <a:sym typeface="Roboto Slab"/>
              </a:defRPr>
            </a:lvl8pPr>
            <a:lvl9pPr lvl="8" algn="ctr" rtl="0">
              <a:lnSpc>
                <a:spcPct val="100000"/>
              </a:lnSpc>
              <a:spcBef>
                <a:spcPts val="0"/>
              </a:spcBef>
              <a:spcAft>
                <a:spcPts val="0"/>
              </a:spcAft>
              <a:buClr>
                <a:schemeClr val="accent5"/>
              </a:buClr>
              <a:buSzPts val="2400"/>
              <a:buFont typeface="Roboto Slab"/>
              <a:buNone/>
              <a:defRPr sz="18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13" y="5076825"/>
            <a:ext cx="6857775" cy="66600"/>
          </a:xfrm>
          <a:prstGeom prst="rect">
            <a:avLst/>
          </a:pr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54" name="Google Shape;54;p11"/>
          <p:cNvSpPr txBox="1">
            <a:spLocks noGrp="1"/>
          </p:cNvSpPr>
          <p:nvPr>
            <p:ph type="title" hasCustomPrompt="1"/>
          </p:nvPr>
        </p:nvSpPr>
        <p:spPr>
          <a:xfrm>
            <a:off x="290925" y="1152450"/>
            <a:ext cx="627615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3000"/>
              <a:buNone/>
              <a:defRPr sz="9750">
                <a:solidFill>
                  <a:schemeClr val="accent5"/>
                </a:solidFill>
              </a:defRPr>
            </a:lvl1pPr>
            <a:lvl2pPr lvl="1" algn="ctr" rtl="0">
              <a:spcBef>
                <a:spcPts val="0"/>
              </a:spcBef>
              <a:spcAft>
                <a:spcPts val="0"/>
              </a:spcAft>
              <a:buClr>
                <a:schemeClr val="accent5"/>
              </a:buClr>
              <a:buSzPts val="13000"/>
              <a:buNone/>
              <a:defRPr sz="9750">
                <a:solidFill>
                  <a:schemeClr val="accent5"/>
                </a:solidFill>
              </a:defRPr>
            </a:lvl2pPr>
            <a:lvl3pPr lvl="2" algn="ctr" rtl="0">
              <a:spcBef>
                <a:spcPts val="0"/>
              </a:spcBef>
              <a:spcAft>
                <a:spcPts val="0"/>
              </a:spcAft>
              <a:buClr>
                <a:schemeClr val="accent5"/>
              </a:buClr>
              <a:buSzPts val="13000"/>
              <a:buNone/>
              <a:defRPr sz="9750">
                <a:solidFill>
                  <a:schemeClr val="accent5"/>
                </a:solidFill>
              </a:defRPr>
            </a:lvl3pPr>
            <a:lvl4pPr lvl="3" algn="ctr" rtl="0">
              <a:spcBef>
                <a:spcPts val="0"/>
              </a:spcBef>
              <a:spcAft>
                <a:spcPts val="0"/>
              </a:spcAft>
              <a:buClr>
                <a:schemeClr val="accent5"/>
              </a:buClr>
              <a:buSzPts val="13000"/>
              <a:buNone/>
              <a:defRPr sz="9750">
                <a:solidFill>
                  <a:schemeClr val="accent5"/>
                </a:solidFill>
              </a:defRPr>
            </a:lvl4pPr>
            <a:lvl5pPr lvl="4" algn="ctr" rtl="0">
              <a:spcBef>
                <a:spcPts val="0"/>
              </a:spcBef>
              <a:spcAft>
                <a:spcPts val="0"/>
              </a:spcAft>
              <a:buClr>
                <a:schemeClr val="accent5"/>
              </a:buClr>
              <a:buSzPts val="13000"/>
              <a:buNone/>
              <a:defRPr sz="9750">
                <a:solidFill>
                  <a:schemeClr val="accent5"/>
                </a:solidFill>
              </a:defRPr>
            </a:lvl5pPr>
            <a:lvl6pPr lvl="5" algn="ctr" rtl="0">
              <a:spcBef>
                <a:spcPts val="0"/>
              </a:spcBef>
              <a:spcAft>
                <a:spcPts val="0"/>
              </a:spcAft>
              <a:buClr>
                <a:schemeClr val="accent5"/>
              </a:buClr>
              <a:buSzPts val="13000"/>
              <a:buNone/>
              <a:defRPr sz="9750">
                <a:solidFill>
                  <a:schemeClr val="accent5"/>
                </a:solidFill>
              </a:defRPr>
            </a:lvl6pPr>
            <a:lvl7pPr lvl="6" algn="ctr" rtl="0">
              <a:spcBef>
                <a:spcPts val="0"/>
              </a:spcBef>
              <a:spcAft>
                <a:spcPts val="0"/>
              </a:spcAft>
              <a:buClr>
                <a:schemeClr val="accent5"/>
              </a:buClr>
              <a:buSzPts val="13000"/>
              <a:buNone/>
              <a:defRPr sz="9750">
                <a:solidFill>
                  <a:schemeClr val="accent5"/>
                </a:solidFill>
              </a:defRPr>
            </a:lvl7pPr>
            <a:lvl8pPr lvl="7" algn="ctr" rtl="0">
              <a:spcBef>
                <a:spcPts val="0"/>
              </a:spcBef>
              <a:spcAft>
                <a:spcPts val="0"/>
              </a:spcAft>
              <a:buClr>
                <a:schemeClr val="accent5"/>
              </a:buClr>
              <a:buSzPts val="13000"/>
              <a:buNone/>
              <a:defRPr sz="9750">
                <a:solidFill>
                  <a:schemeClr val="accent5"/>
                </a:solidFill>
              </a:defRPr>
            </a:lvl8pPr>
            <a:lvl9pPr lvl="8" algn="ctr" rtl="0">
              <a:spcBef>
                <a:spcPts val="0"/>
              </a:spcBef>
              <a:spcAft>
                <a:spcPts val="0"/>
              </a:spcAft>
              <a:buClr>
                <a:schemeClr val="accent5"/>
              </a:buClr>
              <a:buSzPts val="13000"/>
              <a:buNone/>
              <a:defRPr sz="9750">
                <a:solidFill>
                  <a:schemeClr val="accent5"/>
                </a:solidFill>
              </a:defRPr>
            </a:lvl9pPr>
          </a:lstStyle>
          <a:p>
            <a:r>
              <a:t>xx%</a:t>
            </a:r>
          </a:p>
        </p:txBody>
      </p:sp>
      <p:sp>
        <p:nvSpPr>
          <p:cNvPr id="55" name="Google Shape;55;p11"/>
          <p:cNvSpPr txBox="1">
            <a:spLocks noGrp="1"/>
          </p:cNvSpPr>
          <p:nvPr>
            <p:ph type="body" idx="1"/>
          </p:nvPr>
        </p:nvSpPr>
        <p:spPr>
          <a:xfrm>
            <a:off x="290925" y="2919450"/>
            <a:ext cx="6276150" cy="1071600"/>
          </a:xfrm>
          <a:prstGeom prst="rect">
            <a:avLst/>
          </a:prstGeom>
        </p:spPr>
        <p:txBody>
          <a:bodyPr spcFirstLastPara="1" wrap="square" lIns="91425" tIns="91425" rIns="91425" bIns="91425" anchor="t" anchorCtr="0">
            <a:noAutofit/>
          </a:bodyPr>
          <a:lstStyle>
            <a:lvl1pPr marL="342900" lvl="0" indent="-257175" algn="ctr" rtl="0">
              <a:spcBef>
                <a:spcPts val="0"/>
              </a:spcBef>
              <a:spcAft>
                <a:spcPts val="0"/>
              </a:spcAft>
              <a:buSzPts val="1800"/>
              <a:buChar char="●"/>
              <a:defRPr/>
            </a:lvl1pPr>
            <a:lvl2pPr marL="685800" lvl="1" indent="-238125" algn="ctr" rtl="0">
              <a:spcBef>
                <a:spcPts val="1200"/>
              </a:spcBef>
              <a:spcAft>
                <a:spcPts val="0"/>
              </a:spcAft>
              <a:buSzPts val="1400"/>
              <a:buChar char="○"/>
              <a:defRPr/>
            </a:lvl2pPr>
            <a:lvl3pPr marL="1028700" lvl="2" indent="-238125" algn="ctr" rtl="0">
              <a:spcBef>
                <a:spcPts val="1200"/>
              </a:spcBef>
              <a:spcAft>
                <a:spcPts val="0"/>
              </a:spcAft>
              <a:buSzPts val="1400"/>
              <a:buChar char="■"/>
              <a:defRPr/>
            </a:lvl3pPr>
            <a:lvl4pPr marL="1371600" lvl="3" indent="-238125" algn="ctr" rtl="0">
              <a:spcBef>
                <a:spcPts val="1200"/>
              </a:spcBef>
              <a:spcAft>
                <a:spcPts val="0"/>
              </a:spcAft>
              <a:buSzPts val="1400"/>
              <a:buChar char="●"/>
              <a:defRPr/>
            </a:lvl4pPr>
            <a:lvl5pPr marL="1714500" lvl="4" indent="-238125" algn="ctr" rtl="0">
              <a:spcBef>
                <a:spcPts val="1200"/>
              </a:spcBef>
              <a:spcAft>
                <a:spcPts val="0"/>
              </a:spcAft>
              <a:buSzPts val="1400"/>
              <a:buChar char="○"/>
              <a:defRPr/>
            </a:lvl5pPr>
            <a:lvl6pPr marL="2057400" lvl="5" indent="-238125" algn="ctr" rtl="0">
              <a:spcBef>
                <a:spcPts val="1200"/>
              </a:spcBef>
              <a:spcAft>
                <a:spcPts val="0"/>
              </a:spcAft>
              <a:buSzPts val="1400"/>
              <a:buChar char="■"/>
              <a:defRPr/>
            </a:lvl6pPr>
            <a:lvl7pPr marL="2400300" lvl="6" indent="-238125" algn="ctr" rtl="0">
              <a:spcBef>
                <a:spcPts val="1200"/>
              </a:spcBef>
              <a:spcAft>
                <a:spcPts val="0"/>
              </a:spcAft>
              <a:buSzPts val="1400"/>
              <a:buChar char="●"/>
              <a:defRPr/>
            </a:lvl7pPr>
            <a:lvl8pPr marL="2743200" lvl="7" indent="-238125" algn="ctr" rtl="0">
              <a:spcBef>
                <a:spcPts val="1200"/>
              </a:spcBef>
              <a:spcAft>
                <a:spcPts val="0"/>
              </a:spcAft>
              <a:buSzPts val="1400"/>
              <a:buChar char="○"/>
              <a:defRPr/>
            </a:lvl8pPr>
            <a:lvl9pPr marL="3086100" lvl="8" indent="-238125" algn="ctr" rtl="0">
              <a:spcBef>
                <a:spcPts val="1200"/>
              </a:spcBef>
              <a:spcAft>
                <a:spcPts val="1200"/>
              </a:spcAft>
              <a:buSzPts val="1400"/>
              <a:buChar char="■"/>
              <a:defRPr/>
            </a:lvl9pPr>
          </a:lstStyle>
          <a:p>
            <a:endParaRPr/>
          </a:p>
        </p:txBody>
      </p:sp>
      <p:sp>
        <p:nvSpPr>
          <p:cNvPr id="56" name="Google Shape;56;p11"/>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3269702" y="2817464"/>
            <a:ext cx="3186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360563" y="1764950"/>
            <a:ext cx="6166575" cy="90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3600"/>
            </a:lvl1pPr>
            <a:lvl2pPr lvl="1" algn="ctr" rtl="0">
              <a:spcBef>
                <a:spcPts val="0"/>
              </a:spcBef>
              <a:spcAft>
                <a:spcPts val="0"/>
              </a:spcAft>
              <a:buSzPts val="4800"/>
              <a:buNone/>
              <a:defRPr sz="3600"/>
            </a:lvl2pPr>
            <a:lvl3pPr lvl="2" algn="ctr" rtl="0">
              <a:spcBef>
                <a:spcPts val="0"/>
              </a:spcBef>
              <a:spcAft>
                <a:spcPts val="0"/>
              </a:spcAft>
              <a:buSzPts val="4800"/>
              <a:buNone/>
              <a:defRPr sz="3600"/>
            </a:lvl3pPr>
            <a:lvl4pPr lvl="3" algn="ctr" rtl="0">
              <a:spcBef>
                <a:spcPts val="0"/>
              </a:spcBef>
              <a:spcAft>
                <a:spcPts val="0"/>
              </a:spcAft>
              <a:buSzPts val="4800"/>
              <a:buNone/>
              <a:defRPr sz="3600"/>
            </a:lvl4pPr>
            <a:lvl5pPr lvl="4" algn="ctr" rtl="0">
              <a:spcBef>
                <a:spcPts val="0"/>
              </a:spcBef>
              <a:spcAft>
                <a:spcPts val="0"/>
              </a:spcAft>
              <a:buSzPts val="4800"/>
              <a:buNone/>
              <a:defRPr sz="3600"/>
            </a:lvl5pPr>
            <a:lvl6pPr lvl="5" algn="ctr" rtl="0">
              <a:spcBef>
                <a:spcPts val="0"/>
              </a:spcBef>
              <a:spcAft>
                <a:spcPts val="0"/>
              </a:spcAft>
              <a:buSzPts val="4800"/>
              <a:buNone/>
              <a:defRPr sz="3600"/>
            </a:lvl6pPr>
            <a:lvl7pPr lvl="6" algn="ctr" rtl="0">
              <a:spcBef>
                <a:spcPts val="0"/>
              </a:spcBef>
              <a:spcAft>
                <a:spcPts val="0"/>
              </a:spcAft>
              <a:buSzPts val="4800"/>
              <a:buNone/>
              <a:defRPr sz="3600"/>
            </a:lvl7pPr>
            <a:lvl8pPr lvl="7" algn="ctr" rtl="0">
              <a:spcBef>
                <a:spcPts val="0"/>
              </a:spcBef>
              <a:spcAft>
                <a:spcPts val="0"/>
              </a:spcAft>
              <a:buSzPts val="4800"/>
              <a:buNone/>
              <a:defRPr sz="3600"/>
            </a:lvl8pPr>
            <a:lvl9pPr lvl="8" algn="ctr" rtl="0">
              <a:spcBef>
                <a:spcPts val="0"/>
              </a:spcBef>
              <a:spcAft>
                <a:spcPts val="0"/>
              </a:spcAft>
              <a:buSzPts val="4800"/>
              <a:buNone/>
              <a:defRPr sz="3600"/>
            </a:lvl9pPr>
          </a:lstStyle>
          <a:p>
            <a:endParaRPr/>
          </a:p>
        </p:txBody>
      </p:sp>
      <p:sp>
        <p:nvSpPr>
          <p:cNvPr id="19" name="Google Shape;19;p3"/>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369422" y="1260284"/>
            <a:ext cx="3186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290925" y="458025"/>
            <a:ext cx="6276150" cy="686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290925" y="1489824"/>
            <a:ext cx="6276150" cy="3078900"/>
          </a:xfrm>
          <a:prstGeom prst="rect">
            <a:avLst/>
          </a:prstGeom>
        </p:spPr>
        <p:txBody>
          <a:bodyPr spcFirstLastPara="1" wrap="square" lIns="91425" tIns="91425" rIns="91425" bIns="91425" anchor="t" anchorCtr="0">
            <a:noAutofit/>
          </a:bodyPr>
          <a:lstStyle>
            <a:lvl1pPr marL="342900" lvl="0" indent="-257175" rtl="0">
              <a:spcBef>
                <a:spcPts val="0"/>
              </a:spcBef>
              <a:spcAft>
                <a:spcPts val="0"/>
              </a:spcAft>
              <a:buSzPts val="1800"/>
              <a:buChar char="●"/>
              <a:defRPr/>
            </a:lvl1pPr>
            <a:lvl2pPr marL="685800" lvl="1" indent="-238125" rtl="0">
              <a:spcBef>
                <a:spcPts val="1200"/>
              </a:spcBef>
              <a:spcAft>
                <a:spcPts val="0"/>
              </a:spcAft>
              <a:buSzPts val="1400"/>
              <a:buChar char="○"/>
              <a:defRPr/>
            </a:lvl2pPr>
            <a:lvl3pPr marL="1028700" lvl="2" indent="-238125" rtl="0">
              <a:spcBef>
                <a:spcPts val="1200"/>
              </a:spcBef>
              <a:spcAft>
                <a:spcPts val="0"/>
              </a:spcAft>
              <a:buSzPts val="1400"/>
              <a:buChar char="■"/>
              <a:defRPr/>
            </a:lvl3pPr>
            <a:lvl4pPr marL="1371600" lvl="3" indent="-238125" rtl="0">
              <a:spcBef>
                <a:spcPts val="1200"/>
              </a:spcBef>
              <a:spcAft>
                <a:spcPts val="0"/>
              </a:spcAft>
              <a:buSzPts val="1400"/>
              <a:buChar char="●"/>
              <a:defRPr/>
            </a:lvl4pPr>
            <a:lvl5pPr marL="1714500" lvl="4" indent="-238125" rtl="0">
              <a:spcBef>
                <a:spcPts val="1200"/>
              </a:spcBef>
              <a:spcAft>
                <a:spcPts val="0"/>
              </a:spcAft>
              <a:buSzPts val="1400"/>
              <a:buChar char="○"/>
              <a:defRPr/>
            </a:lvl5pPr>
            <a:lvl6pPr marL="2057400" lvl="5" indent="-238125" rtl="0">
              <a:spcBef>
                <a:spcPts val="1200"/>
              </a:spcBef>
              <a:spcAft>
                <a:spcPts val="0"/>
              </a:spcAft>
              <a:buSzPts val="1400"/>
              <a:buChar char="■"/>
              <a:defRPr/>
            </a:lvl6pPr>
            <a:lvl7pPr marL="2400300" lvl="6" indent="-238125" rtl="0">
              <a:spcBef>
                <a:spcPts val="1200"/>
              </a:spcBef>
              <a:spcAft>
                <a:spcPts val="0"/>
              </a:spcAft>
              <a:buSzPts val="1400"/>
              <a:buChar char="●"/>
              <a:defRPr/>
            </a:lvl7pPr>
            <a:lvl8pPr marL="2743200" lvl="7" indent="-238125" rtl="0">
              <a:spcBef>
                <a:spcPts val="1200"/>
              </a:spcBef>
              <a:spcAft>
                <a:spcPts val="0"/>
              </a:spcAft>
              <a:buSzPts val="1400"/>
              <a:buChar char="○"/>
              <a:defRPr/>
            </a:lvl8pPr>
            <a:lvl9pPr marL="3086100" lvl="8" indent="-238125" rtl="0">
              <a:spcBef>
                <a:spcPts val="1200"/>
              </a:spcBef>
              <a:spcAft>
                <a:spcPts val="1200"/>
              </a:spcAft>
              <a:buSzPts val="1400"/>
              <a:buChar char="■"/>
              <a:defRPr/>
            </a:lvl9pPr>
          </a:lstStyle>
          <a:p>
            <a:endParaRPr/>
          </a:p>
        </p:txBody>
      </p:sp>
      <p:sp>
        <p:nvSpPr>
          <p:cNvPr id="24" name="Google Shape;24;p4"/>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369422" y="1260284"/>
            <a:ext cx="3186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290925" y="458025"/>
            <a:ext cx="6276150" cy="686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290925" y="1489825"/>
            <a:ext cx="2999925" cy="3078900"/>
          </a:xfrm>
          <a:prstGeom prst="rect">
            <a:avLst/>
          </a:prstGeom>
        </p:spPr>
        <p:txBody>
          <a:bodyPr spcFirstLastPara="1" wrap="square" lIns="91425" tIns="91425" rIns="91425" bIns="91425" anchor="t" anchorCtr="0">
            <a:noAutofit/>
          </a:bodyPr>
          <a:lstStyle>
            <a:lvl1pPr marL="342900" lvl="0" indent="-238125" rtl="0">
              <a:spcBef>
                <a:spcPts val="0"/>
              </a:spcBef>
              <a:spcAft>
                <a:spcPts val="0"/>
              </a:spcAft>
              <a:buSzPts val="1400"/>
              <a:buChar char="●"/>
              <a:defRPr sz="1050"/>
            </a:lvl1pPr>
            <a:lvl2pPr marL="685800" lvl="1" indent="-228600" rtl="0">
              <a:spcBef>
                <a:spcPts val="1200"/>
              </a:spcBef>
              <a:spcAft>
                <a:spcPts val="0"/>
              </a:spcAft>
              <a:buSzPts val="1200"/>
              <a:buChar char="○"/>
              <a:defRPr sz="900"/>
            </a:lvl2pPr>
            <a:lvl3pPr marL="1028700" lvl="2" indent="-228600" rtl="0">
              <a:spcBef>
                <a:spcPts val="1200"/>
              </a:spcBef>
              <a:spcAft>
                <a:spcPts val="0"/>
              </a:spcAft>
              <a:buSzPts val="1200"/>
              <a:buChar char="■"/>
              <a:defRPr sz="900"/>
            </a:lvl3pPr>
            <a:lvl4pPr marL="1371600" lvl="3" indent="-228600" rtl="0">
              <a:spcBef>
                <a:spcPts val="1200"/>
              </a:spcBef>
              <a:spcAft>
                <a:spcPts val="0"/>
              </a:spcAft>
              <a:buSzPts val="1200"/>
              <a:buChar char="●"/>
              <a:defRPr sz="900"/>
            </a:lvl4pPr>
            <a:lvl5pPr marL="1714500" lvl="4" indent="-228600" rtl="0">
              <a:spcBef>
                <a:spcPts val="1200"/>
              </a:spcBef>
              <a:spcAft>
                <a:spcPts val="0"/>
              </a:spcAft>
              <a:buSzPts val="1200"/>
              <a:buChar char="○"/>
              <a:defRPr sz="900"/>
            </a:lvl5pPr>
            <a:lvl6pPr marL="2057400" lvl="5" indent="-228600" rtl="0">
              <a:spcBef>
                <a:spcPts val="1200"/>
              </a:spcBef>
              <a:spcAft>
                <a:spcPts val="0"/>
              </a:spcAft>
              <a:buSzPts val="1200"/>
              <a:buChar char="■"/>
              <a:defRPr sz="900"/>
            </a:lvl6pPr>
            <a:lvl7pPr marL="2400300" lvl="6" indent="-228600" rtl="0">
              <a:spcBef>
                <a:spcPts val="1200"/>
              </a:spcBef>
              <a:spcAft>
                <a:spcPts val="0"/>
              </a:spcAft>
              <a:buSzPts val="1200"/>
              <a:buChar char="●"/>
              <a:defRPr sz="900"/>
            </a:lvl7pPr>
            <a:lvl8pPr marL="2743200" lvl="7" indent="-228600" rtl="0">
              <a:spcBef>
                <a:spcPts val="1200"/>
              </a:spcBef>
              <a:spcAft>
                <a:spcPts val="0"/>
              </a:spcAft>
              <a:buSzPts val="1200"/>
              <a:buChar char="○"/>
              <a:defRPr sz="900"/>
            </a:lvl8pPr>
            <a:lvl9pPr marL="3086100" lvl="8" indent="-228600" rtl="0">
              <a:spcBef>
                <a:spcPts val="1200"/>
              </a:spcBef>
              <a:spcAft>
                <a:spcPts val="1200"/>
              </a:spcAft>
              <a:buSzPts val="1200"/>
              <a:buChar char="■"/>
              <a:defRPr sz="900"/>
            </a:lvl9pPr>
          </a:lstStyle>
          <a:p>
            <a:endParaRPr/>
          </a:p>
        </p:txBody>
      </p:sp>
      <p:sp>
        <p:nvSpPr>
          <p:cNvPr id="29" name="Google Shape;29;p5"/>
          <p:cNvSpPr txBox="1">
            <a:spLocks noGrp="1"/>
          </p:cNvSpPr>
          <p:nvPr>
            <p:ph type="body" idx="2"/>
          </p:nvPr>
        </p:nvSpPr>
        <p:spPr>
          <a:xfrm>
            <a:off x="3567150" y="1489825"/>
            <a:ext cx="2999925" cy="3078900"/>
          </a:xfrm>
          <a:prstGeom prst="rect">
            <a:avLst/>
          </a:prstGeom>
        </p:spPr>
        <p:txBody>
          <a:bodyPr spcFirstLastPara="1" wrap="square" lIns="91425" tIns="91425" rIns="91425" bIns="91425" anchor="t" anchorCtr="0">
            <a:noAutofit/>
          </a:bodyPr>
          <a:lstStyle>
            <a:lvl1pPr marL="342900" lvl="0" indent="-238125" rtl="0">
              <a:spcBef>
                <a:spcPts val="0"/>
              </a:spcBef>
              <a:spcAft>
                <a:spcPts val="0"/>
              </a:spcAft>
              <a:buSzPts val="1400"/>
              <a:buChar char="●"/>
              <a:defRPr sz="1050"/>
            </a:lvl1pPr>
            <a:lvl2pPr marL="685800" lvl="1" indent="-228600" rtl="0">
              <a:spcBef>
                <a:spcPts val="1200"/>
              </a:spcBef>
              <a:spcAft>
                <a:spcPts val="0"/>
              </a:spcAft>
              <a:buSzPts val="1200"/>
              <a:buChar char="○"/>
              <a:defRPr sz="900"/>
            </a:lvl2pPr>
            <a:lvl3pPr marL="1028700" lvl="2" indent="-228600" rtl="0">
              <a:spcBef>
                <a:spcPts val="1200"/>
              </a:spcBef>
              <a:spcAft>
                <a:spcPts val="0"/>
              </a:spcAft>
              <a:buSzPts val="1200"/>
              <a:buChar char="■"/>
              <a:defRPr sz="900"/>
            </a:lvl3pPr>
            <a:lvl4pPr marL="1371600" lvl="3" indent="-228600" rtl="0">
              <a:spcBef>
                <a:spcPts val="1200"/>
              </a:spcBef>
              <a:spcAft>
                <a:spcPts val="0"/>
              </a:spcAft>
              <a:buSzPts val="1200"/>
              <a:buChar char="●"/>
              <a:defRPr sz="900"/>
            </a:lvl4pPr>
            <a:lvl5pPr marL="1714500" lvl="4" indent="-228600" rtl="0">
              <a:spcBef>
                <a:spcPts val="1200"/>
              </a:spcBef>
              <a:spcAft>
                <a:spcPts val="0"/>
              </a:spcAft>
              <a:buSzPts val="1200"/>
              <a:buChar char="○"/>
              <a:defRPr sz="900"/>
            </a:lvl5pPr>
            <a:lvl6pPr marL="2057400" lvl="5" indent="-228600" rtl="0">
              <a:spcBef>
                <a:spcPts val="1200"/>
              </a:spcBef>
              <a:spcAft>
                <a:spcPts val="0"/>
              </a:spcAft>
              <a:buSzPts val="1200"/>
              <a:buChar char="■"/>
              <a:defRPr sz="900"/>
            </a:lvl6pPr>
            <a:lvl7pPr marL="2400300" lvl="6" indent="-228600" rtl="0">
              <a:spcBef>
                <a:spcPts val="1200"/>
              </a:spcBef>
              <a:spcAft>
                <a:spcPts val="0"/>
              </a:spcAft>
              <a:buSzPts val="1200"/>
              <a:buChar char="●"/>
              <a:defRPr sz="900"/>
            </a:lvl7pPr>
            <a:lvl8pPr marL="2743200" lvl="7" indent="-228600" rtl="0">
              <a:spcBef>
                <a:spcPts val="1200"/>
              </a:spcBef>
              <a:spcAft>
                <a:spcPts val="0"/>
              </a:spcAft>
              <a:buSzPts val="1200"/>
              <a:buChar char="○"/>
              <a:defRPr sz="900"/>
            </a:lvl8pPr>
            <a:lvl9pPr marL="3086100" lvl="8" indent="-228600" rtl="0">
              <a:spcBef>
                <a:spcPts val="1200"/>
              </a:spcBef>
              <a:spcAft>
                <a:spcPts val="1200"/>
              </a:spcAft>
              <a:buSzPts val="1200"/>
              <a:buChar char="■"/>
              <a:defRPr sz="900"/>
            </a:lvl9pPr>
          </a:lstStyle>
          <a:p>
            <a:endParaRPr/>
          </a:p>
        </p:txBody>
      </p:sp>
      <p:sp>
        <p:nvSpPr>
          <p:cNvPr id="30" name="Google Shape;30;p5"/>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290925" y="458025"/>
            <a:ext cx="6276150" cy="686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366914" y="1412277"/>
            <a:ext cx="248625"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290925" y="555600"/>
            <a:ext cx="2106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37" name="Google Shape;37;p7"/>
          <p:cNvSpPr txBox="1">
            <a:spLocks noGrp="1"/>
          </p:cNvSpPr>
          <p:nvPr>
            <p:ph type="body" idx="1"/>
          </p:nvPr>
        </p:nvSpPr>
        <p:spPr>
          <a:xfrm>
            <a:off x="290925" y="1594025"/>
            <a:ext cx="2106000" cy="2681100"/>
          </a:xfrm>
          <a:prstGeom prst="rect">
            <a:avLst/>
          </a:prstGeom>
        </p:spPr>
        <p:txBody>
          <a:bodyPr spcFirstLastPara="1" wrap="square" lIns="91425" tIns="91425" rIns="91425" bIns="91425" anchor="t" anchorCtr="0">
            <a:noAutofit/>
          </a:bodyPr>
          <a:lstStyle>
            <a:lvl1pPr marL="342900" lvl="0" indent="-228600" rtl="0">
              <a:spcBef>
                <a:spcPts val="0"/>
              </a:spcBef>
              <a:spcAft>
                <a:spcPts val="0"/>
              </a:spcAft>
              <a:buSzPts val="1200"/>
              <a:buChar char="●"/>
              <a:defRPr sz="900"/>
            </a:lvl1pPr>
            <a:lvl2pPr marL="685800" lvl="1" indent="-228600" rtl="0">
              <a:spcBef>
                <a:spcPts val="1200"/>
              </a:spcBef>
              <a:spcAft>
                <a:spcPts val="0"/>
              </a:spcAft>
              <a:buSzPts val="1200"/>
              <a:buChar char="○"/>
              <a:defRPr sz="900"/>
            </a:lvl2pPr>
            <a:lvl3pPr marL="1028700" lvl="2" indent="-228600" rtl="0">
              <a:spcBef>
                <a:spcPts val="1200"/>
              </a:spcBef>
              <a:spcAft>
                <a:spcPts val="0"/>
              </a:spcAft>
              <a:buSzPts val="1200"/>
              <a:buChar char="■"/>
              <a:defRPr sz="900"/>
            </a:lvl3pPr>
            <a:lvl4pPr marL="1371600" lvl="3" indent="-228600" rtl="0">
              <a:spcBef>
                <a:spcPts val="1200"/>
              </a:spcBef>
              <a:spcAft>
                <a:spcPts val="0"/>
              </a:spcAft>
              <a:buSzPts val="1200"/>
              <a:buChar char="●"/>
              <a:defRPr sz="900"/>
            </a:lvl4pPr>
            <a:lvl5pPr marL="1714500" lvl="4" indent="-228600" rtl="0">
              <a:spcBef>
                <a:spcPts val="1200"/>
              </a:spcBef>
              <a:spcAft>
                <a:spcPts val="0"/>
              </a:spcAft>
              <a:buSzPts val="1200"/>
              <a:buChar char="○"/>
              <a:defRPr sz="900"/>
            </a:lvl5pPr>
            <a:lvl6pPr marL="2057400" lvl="5" indent="-228600" rtl="0">
              <a:spcBef>
                <a:spcPts val="1200"/>
              </a:spcBef>
              <a:spcAft>
                <a:spcPts val="0"/>
              </a:spcAft>
              <a:buSzPts val="1200"/>
              <a:buChar char="■"/>
              <a:defRPr sz="900"/>
            </a:lvl6pPr>
            <a:lvl7pPr marL="2400300" lvl="6" indent="-228600" rtl="0">
              <a:spcBef>
                <a:spcPts val="1200"/>
              </a:spcBef>
              <a:spcAft>
                <a:spcPts val="0"/>
              </a:spcAft>
              <a:buSzPts val="1200"/>
              <a:buChar char="●"/>
              <a:defRPr sz="900"/>
            </a:lvl7pPr>
            <a:lvl8pPr marL="2743200" lvl="7" indent="-228600" rtl="0">
              <a:spcBef>
                <a:spcPts val="1200"/>
              </a:spcBef>
              <a:spcAft>
                <a:spcPts val="0"/>
              </a:spcAft>
              <a:buSzPts val="1200"/>
              <a:buChar char="○"/>
              <a:defRPr sz="900"/>
            </a:lvl8pPr>
            <a:lvl9pPr marL="3086100" lvl="8" indent="-228600" rtl="0">
              <a:spcBef>
                <a:spcPts val="1200"/>
              </a:spcBef>
              <a:spcAft>
                <a:spcPts val="1200"/>
              </a:spcAft>
              <a:buSzPts val="1200"/>
              <a:buChar char="■"/>
              <a:defRPr sz="900"/>
            </a:lvl9pPr>
          </a:lstStyle>
          <a:p>
            <a:endParaRPr/>
          </a:p>
        </p:txBody>
      </p:sp>
      <p:sp>
        <p:nvSpPr>
          <p:cNvPr id="38" name="Google Shape;38;p7"/>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67688" y="526350"/>
            <a:ext cx="4214025"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a:p>
        </p:txBody>
      </p:sp>
      <p:sp>
        <p:nvSpPr>
          <p:cNvPr id="41" name="Google Shape;41;p8"/>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3429000" y="-75"/>
            <a:ext cx="3429000" cy="5143500"/>
          </a:xfrm>
          <a:prstGeom prst="rect">
            <a:avLst/>
          </a:prstGeom>
          <a:solidFill>
            <a:schemeClr val="dk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cxnSp>
        <p:nvCxnSpPr>
          <p:cNvPr id="44" name="Google Shape;44;p9"/>
          <p:cNvCxnSpPr/>
          <p:nvPr/>
        </p:nvCxnSpPr>
        <p:spPr>
          <a:xfrm>
            <a:off x="3772256" y="4495503"/>
            <a:ext cx="405675"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199125" y="1209075"/>
            <a:ext cx="3033900" cy="15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None/>
              <a:defRPr sz="2850"/>
            </a:lvl1pPr>
            <a:lvl2pPr lvl="1" algn="ctr" rtl="0">
              <a:spcBef>
                <a:spcPts val="0"/>
              </a:spcBef>
              <a:spcAft>
                <a:spcPts val="0"/>
              </a:spcAft>
              <a:buSzPts val="3800"/>
              <a:buNone/>
              <a:defRPr sz="2850"/>
            </a:lvl2pPr>
            <a:lvl3pPr lvl="2" algn="ctr" rtl="0">
              <a:spcBef>
                <a:spcPts val="0"/>
              </a:spcBef>
              <a:spcAft>
                <a:spcPts val="0"/>
              </a:spcAft>
              <a:buSzPts val="3800"/>
              <a:buNone/>
              <a:defRPr sz="2850"/>
            </a:lvl3pPr>
            <a:lvl4pPr lvl="3" algn="ctr" rtl="0">
              <a:spcBef>
                <a:spcPts val="0"/>
              </a:spcBef>
              <a:spcAft>
                <a:spcPts val="0"/>
              </a:spcAft>
              <a:buSzPts val="3800"/>
              <a:buNone/>
              <a:defRPr sz="2850"/>
            </a:lvl4pPr>
            <a:lvl5pPr lvl="4" algn="ctr" rtl="0">
              <a:spcBef>
                <a:spcPts val="0"/>
              </a:spcBef>
              <a:spcAft>
                <a:spcPts val="0"/>
              </a:spcAft>
              <a:buSzPts val="3800"/>
              <a:buNone/>
              <a:defRPr sz="2850"/>
            </a:lvl5pPr>
            <a:lvl6pPr lvl="5" algn="ctr" rtl="0">
              <a:spcBef>
                <a:spcPts val="0"/>
              </a:spcBef>
              <a:spcAft>
                <a:spcPts val="0"/>
              </a:spcAft>
              <a:buSzPts val="3800"/>
              <a:buNone/>
              <a:defRPr sz="2850"/>
            </a:lvl6pPr>
            <a:lvl7pPr lvl="6" algn="ctr" rtl="0">
              <a:spcBef>
                <a:spcPts val="0"/>
              </a:spcBef>
              <a:spcAft>
                <a:spcPts val="0"/>
              </a:spcAft>
              <a:buSzPts val="3800"/>
              <a:buNone/>
              <a:defRPr sz="2850"/>
            </a:lvl7pPr>
            <a:lvl8pPr lvl="7" algn="ctr" rtl="0">
              <a:spcBef>
                <a:spcPts val="0"/>
              </a:spcBef>
              <a:spcAft>
                <a:spcPts val="0"/>
              </a:spcAft>
              <a:buSzPts val="3800"/>
              <a:buNone/>
              <a:defRPr sz="2850"/>
            </a:lvl8pPr>
            <a:lvl9pPr lvl="8" algn="ctr" rtl="0">
              <a:spcBef>
                <a:spcPts val="0"/>
              </a:spcBef>
              <a:spcAft>
                <a:spcPts val="0"/>
              </a:spcAft>
              <a:buSzPts val="3800"/>
              <a:buNone/>
              <a:defRPr sz="2850"/>
            </a:lvl9pPr>
          </a:lstStyle>
          <a:p>
            <a:endParaRPr/>
          </a:p>
        </p:txBody>
      </p:sp>
      <p:sp>
        <p:nvSpPr>
          <p:cNvPr id="46" name="Google Shape;46;p9"/>
          <p:cNvSpPr txBox="1">
            <a:spLocks noGrp="1"/>
          </p:cNvSpPr>
          <p:nvPr>
            <p:ph type="subTitle" idx="1"/>
          </p:nvPr>
        </p:nvSpPr>
        <p:spPr>
          <a:xfrm>
            <a:off x="199125" y="2769001"/>
            <a:ext cx="30339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2100"/>
              <a:buNone/>
              <a:defRPr sz="1575">
                <a:solidFill>
                  <a:schemeClr val="accent5"/>
                </a:solidFill>
              </a:defRPr>
            </a:lvl1pPr>
            <a:lvl2pPr lvl="1" algn="ctr" rtl="0">
              <a:lnSpc>
                <a:spcPct val="100000"/>
              </a:lnSpc>
              <a:spcBef>
                <a:spcPts val="0"/>
              </a:spcBef>
              <a:spcAft>
                <a:spcPts val="0"/>
              </a:spcAft>
              <a:buClr>
                <a:schemeClr val="accent5"/>
              </a:buClr>
              <a:buSzPts val="2100"/>
              <a:buNone/>
              <a:defRPr sz="1575">
                <a:solidFill>
                  <a:schemeClr val="accent5"/>
                </a:solidFill>
              </a:defRPr>
            </a:lvl2pPr>
            <a:lvl3pPr lvl="2" algn="ctr" rtl="0">
              <a:lnSpc>
                <a:spcPct val="100000"/>
              </a:lnSpc>
              <a:spcBef>
                <a:spcPts val="0"/>
              </a:spcBef>
              <a:spcAft>
                <a:spcPts val="0"/>
              </a:spcAft>
              <a:buClr>
                <a:schemeClr val="accent5"/>
              </a:buClr>
              <a:buSzPts val="2100"/>
              <a:buNone/>
              <a:defRPr sz="1575">
                <a:solidFill>
                  <a:schemeClr val="accent5"/>
                </a:solidFill>
              </a:defRPr>
            </a:lvl3pPr>
            <a:lvl4pPr lvl="3" algn="ctr" rtl="0">
              <a:lnSpc>
                <a:spcPct val="100000"/>
              </a:lnSpc>
              <a:spcBef>
                <a:spcPts val="0"/>
              </a:spcBef>
              <a:spcAft>
                <a:spcPts val="0"/>
              </a:spcAft>
              <a:buClr>
                <a:schemeClr val="accent5"/>
              </a:buClr>
              <a:buSzPts val="2100"/>
              <a:buNone/>
              <a:defRPr sz="1575">
                <a:solidFill>
                  <a:schemeClr val="accent5"/>
                </a:solidFill>
              </a:defRPr>
            </a:lvl4pPr>
            <a:lvl5pPr lvl="4" algn="ctr" rtl="0">
              <a:lnSpc>
                <a:spcPct val="100000"/>
              </a:lnSpc>
              <a:spcBef>
                <a:spcPts val="0"/>
              </a:spcBef>
              <a:spcAft>
                <a:spcPts val="0"/>
              </a:spcAft>
              <a:buClr>
                <a:schemeClr val="accent5"/>
              </a:buClr>
              <a:buSzPts val="2100"/>
              <a:buNone/>
              <a:defRPr sz="1575">
                <a:solidFill>
                  <a:schemeClr val="accent5"/>
                </a:solidFill>
              </a:defRPr>
            </a:lvl5pPr>
            <a:lvl6pPr lvl="5" algn="ctr" rtl="0">
              <a:lnSpc>
                <a:spcPct val="100000"/>
              </a:lnSpc>
              <a:spcBef>
                <a:spcPts val="0"/>
              </a:spcBef>
              <a:spcAft>
                <a:spcPts val="0"/>
              </a:spcAft>
              <a:buClr>
                <a:schemeClr val="accent5"/>
              </a:buClr>
              <a:buSzPts val="2100"/>
              <a:buNone/>
              <a:defRPr sz="1575">
                <a:solidFill>
                  <a:schemeClr val="accent5"/>
                </a:solidFill>
              </a:defRPr>
            </a:lvl6pPr>
            <a:lvl7pPr lvl="6" algn="ctr" rtl="0">
              <a:lnSpc>
                <a:spcPct val="100000"/>
              </a:lnSpc>
              <a:spcBef>
                <a:spcPts val="0"/>
              </a:spcBef>
              <a:spcAft>
                <a:spcPts val="0"/>
              </a:spcAft>
              <a:buClr>
                <a:schemeClr val="accent5"/>
              </a:buClr>
              <a:buSzPts val="2100"/>
              <a:buNone/>
              <a:defRPr sz="1575">
                <a:solidFill>
                  <a:schemeClr val="accent5"/>
                </a:solidFill>
              </a:defRPr>
            </a:lvl7pPr>
            <a:lvl8pPr lvl="7" algn="ctr" rtl="0">
              <a:lnSpc>
                <a:spcPct val="100000"/>
              </a:lnSpc>
              <a:spcBef>
                <a:spcPts val="0"/>
              </a:spcBef>
              <a:spcAft>
                <a:spcPts val="0"/>
              </a:spcAft>
              <a:buClr>
                <a:schemeClr val="accent5"/>
              </a:buClr>
              <a:buSzPts val="2100"/>
              <a:buNone/>
              <a:defRPr sz="1575">
                <a:solidFill>
                  <a:schemeClr val="accent5"/>
                </a:solidFill>
              </a:defRPr>
            </a:lvl8pPr>
            <a:lvl9pPr lvl="8" algn="ctr" rtl="0">
              <a:lnSpc>
                <a:spcPct val="100000"/>
              </a:lnSpc>
              <a:spcBef>
                <a:spcPts val="0"/>
              </a:spcBef>
              <a:spcAft>
                <a:spcPts val="0"/>
              </a:spcAft>
              <a:buClr>
                <a:schemeClr val="accent5"/>
              </a:buClr>
              <a:buSzPts val="2100"/>
              <a:buNone/>
              <a:defRPr sz="1575">
                <a:solidFill>
                  <a:schemeClr val="accent5"/>
                </a:solidFill>
              </a:defRPr>
            </a:lvl9pPr>
          </a:lstStyle>
          <a:p>
            <a:endParaRPr/>
          </a:p>
        </p:txBody>
      </p:sp>
      <p:sp>
        <p:nvSpPr>
          <p:cNvPr id="47" name="Google Shape;47;p9"/>
          <p:cNvSpPr txBox="1">
            <a:spLocks noGrp="1"/>
          </p:cNvSpPr>
          <p:nvPr>
            <p:ph type="body" idx="2"/>
          </p:nvPr>
        </p:nvSpPr>
        <p:spPr>
          <a:xfrm>
            <a:off x="3704625" y="724200"/>
            <a:ext cx="2877750" cy="3695100"/>
          </a:xfrm>
          <a:prstGeom prst="rect">
            <a:avLst/>
          </a:prstGeom>
        </p:spPr>
        <p:txBody>
          <a:bodyPr spcFirstLastPara="1" wrap="square" lIns="91425" tIns="91425" rIns="91425" bIns="91425" anchor="ctr" anchorCtr="0">
            <a:noAutofit/>
          </a:bodyPr>
          <a:lstStyle>
            <a:lvl1pPr marL="342900" lvl="0" indent="-257175" rtl="0">
              <a:spcBef>
                <a:spcPts val="0"/>
              </a:spcBef>
              <a:spcAft>
                <a:spcPts val="0"/>
              </a:spcAft>
              <a:buSzPts val="1800"/>
              <a:buChar char="●"/>
              <a:defRPr/>
            </a:lvl1pPr>
            <a:lvl2pPr marL="685800" lvl="1" indent="-238125" rtl="0">
              <a:spcBef>
                <a:spcPts val="1200"/>
              </a:spcBef>
              <a:spcAft>
                <a:spcPts val="0"/>
              </a:spcAft>
              <a:buSzPts val="1400"/>
              <a:buChar char="○"/>
              <a:defRPr/>
            </a:lvl2pPr>
            <a:lvl3pPr marL="1028700" lvl="2" indent="-238125" rtl="0">
              <a:spcBef>
                <a:spcPts val="1200"/>
              </a:spcBef>
              <a:spcAft>
                <a:spcPts val="0"/>
              </a:spcAft>
              <a:buSzPts val="1400"/>
              <a:buChar char="■"/>
              <a:defRPr/>
            </a:lvl3pPr>
            <a:lvl4pPr marL="1371600" lvl="3" indent="-238125" rtl="0">
              <a:spcBef>
                <a:spcPts val="1200"/>
              </a:spcBef>
              <a:spcAft>
                <a:spcPts val="0"/>
              </a:spcAft>
              <a:buSzPts val="1400"/>
              <a:buChar char="●"/>
              <a:defRPr/>
            </a:lvl4pPr>
            <a:lvl5pPr marL="1714500" lvl="4" indent="-238125" rtl="0">
              <a:spcBef>
                <a:spcPts val="1200"/>
              </a:spcBef>
              <a:spcAft>
                <a:spcPts val="0"/>
              </a:spcAft>
              <a:buSzPts val="1400"/>
              <a:buChar char="○"/>
              <a:defRPr/>
            </a:lvl5pPr>
            <a:lvl6pPr marL="2057400" lvl="5" indent="-238125" rtl="0">
              <a:spcBef>
                <a:spcPts val="1200"/>
              </a:spcBef>
              <a:spcAft>
                <a:spcPts val="0"/>
              </a:spcAft>
              <a:buSzPts val="1400"/>
              <a:buChar char="■"/>
              <a:defRPr/>
            </a:lvl6pPr>
            <a:lvl7pPr marL="2400300" lvl="6" indent="-238125" rtl="0">
              <a:spcBef>
                <a:spcPts val="1200"/>
              </a:spcBef>
              <a:spcAft>
                <a:spcPts val="0"/>
              </a:spcAft>
              <a:buSzPts val="1400"/>
              <a:buChar char="●"/>
              <a:defRPr/>
            </a:lvl7pPr>
            <a:lvl8pPr marL="2743200" lvl="7" indent="-238125" rtl="0">
              <a:spcBef>
                <a:spcPts val="1200"/>
              </a:spcBef>
              <a:spcAft>
                <a:spcPts val="0"/>
              </a:spcAft>
              <a:buSzPts val="1400"/>
              <a:buChar char="○"/>
              <a:defRPr/>
            </a:lvl8pPr>
            <a:lvl9pPr marL="3086100" lvl="8" indent="-238125" rtl="0">
              <a:spcBef>
                <a:spcPts val="1200"/>
              </a:spcBef>
              <a:spcAft>
                <a:spcPts val="1200"/>
              </a:spcAft>
              <a:buSzPts val="1400"/>
              <a:buChar char="■"/>
              <a:defRPr/>
            </a:lvl9pPr>
          </a:lstStyle>
          <a:p>
            <a:endParaRPr/>
          </a:p>
        </p:txBody>
      </p:sp>
      <p:sp>
        <p:nvSpPr>
          <p:cNvPr id="48" name="Google Shape;48;p9"/>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239625" y="4233725"/>
            <a:ext cx="4499100" cy="598800"/>
          </a:xfrm>
          <a:prstGeom prst="rect">
            <a:avLst/>
          </a:prstGeom>
        </p:spPr>
        <p:txBody>
          <a:bodyPr spcFirstLastPara="1" wrap="square" lIns="91425" tIns="91425" rIns="91425" bIns="91425" anchor="ctr" anchorCtr="0">
            <a:noAutofit/>
          </a:bodyPr>
          <a:lstStyle>
            <a:lvl1pPr marL="342900" lvl="0" indent="-17145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0925" y="458025"/>
            <a:ext cx="6276150" cy="68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290925" y="1489824"/>
            <a:ext cx="6276150" cy="30789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lvl="0" algn="r" rtl="0">
              <a:buNone/>
              <a:defRPr sz="750">
                <a:solidFill>
                  <a:schemeClr val="dk1"/>
                </a:solidFill>
                <a:latin typeface="Roboto"/>
                <a:ea typeface="Roboto"/>
                <a:cs typeface="Roboto"/>
                <a:sym typeface="Roboto"/>
              </a:defRPr>
            </a:lvl1pPr>
            <a:lvl2pPr lvl="1" algn="r" rtl="0">
              <a:buNone/>
              <a:defRPr sz="750">
                <a:solidFill>
                  <a:schemeClr val="dk1"/>
                </a:solidFill>
                <a:latin typeface="Roboto"/>
                <a:ea typeface="Roboto"/>
                <a:cs typeface="Roboto"/>
                <a:sym typeface="Roboto"/>
              </a:defRPr>
            </a:lvl2pPr>
            <a:lvl3pPr lvl="2" algn="r" rtl="0">
              <a:buNone/>
              <a:defRPr sz="750">
                <a:solidFill>
                  <a:schemeClr val="dk1"/>
                </a:solidFill>
                <a:latin typeface="Roboto"/>
                <a:ea typeface="Roboto"/>
                <a:cs typeface="Roboto"/>
                <a:sym typeface="Roboto"/>
              </a:defRPr>
            </a:lvl3pPr>
            <a:lvl4pPr lvl="3" algn="r" rtl="0">
              <a:buNone/>
              <a:defRPr sz="750">
                <a:solidFill>
                  <a:schemeClr val="dk1"/>
                </a:solidFill>
                <a:latin typeface="Roboto"/>
                <a:ea typeface="Roboto"/>
                <a:cs typeface="Roboto"/>
                <a:sym typeface="Roboto"/>
              </a:defRPr>
            </a:lvl4pPr>
            <a:lvl5pPr lvl="4" algn="r" rtl="0">
              <a:buNone/>
              <a:defRPr sz="750">
                <a:solidFill>
                  <a:schemeClr val="dk1"/>
                </a:solidFill>
                <a:latin typeface="Roboto"/>
                <a:ea typeface="Roboto"/>
                <a:cs typeface="Roboto"/>
                <a:sym typeface="Roboto"/>
              </a:defRPr>
            </a:lvl5pPr>
            <a:lvl6pPr lvl="5" algn="r" rtl="0">
              <a:buNone/>
              <a:defRPr sz="750">
                <a:solidFill>
                  <a:schemeClr val="dk1"/>
                </a:solidFill>
                <a:latin typeface="Roboto"/>
                <a:ea typeface="Roboto"/>
                <a:cs typeface="Roboto"/>
                <a:sym typeface="Roboto"/>
              </a:defRPr>
            </a:lvl6pPr>
            <a:lvl7pPr lvl="6" algn="r" rtl="0">
              <a:buNone/>
              <a:defRPr sz="750">
                <a:solidFill>
                  <a:schemeClr val="dk1"/>
                </a:solidFill>
                <a:latin typeface="Roboto"/>
                <a:ea typeface="Roboto"/>
                <a:cs typeface="Roboto"/>
                <a:sym typeface="Roboto"/>
              </a:defRPr>
            </a:lvl7pPr>
            <a:lvl8pPr lvl="7" algn="r" rtl="0">
              <a:buNone/>
              <a:defRPr sz="750">
                <a:solidFill>
                  <a:schemeClr val="dk1"/>
                </a:solidFill>
                <a:latin typeface="Roboto"/>
                <a:ea typeface="Roboto"/>
                <a:cs typeface="Roboto"/>
                <a:sym typeface="Roboto"/>
              </a:defRPr>
            </a:lvl8pPr>
            <a:lvl9pPr lvl="8" algn="r" rtl="0">
              <a:buNone/>
              <a:defRPr sz="75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260227" y="1534631"/>
            <a:ext cx="4337550" cy="1093050"/>
          </a:xfrm>
          <a:prstGeom prst="rect">
            <a:avLst/>
          </a:prstGeom>
        </p:spPr>
        <p:txBody>
          <a:bodyPr spcFirstLastPara="1" wrap="square" lIns="68569" tIns="68569" rIns="68569" bIns="68569" anchor="b" anchorCtr="0">
            <a:noAutofit/>
          </a:bodyPr>
          <a:lstStyle/>
          <a:p>
            <a:r>
              <a:rPr lang="en"/>
              <a:t>Roger Springs Site Analysis</a:t>
            </a:r>
            <a:endParaRPr/>
          </a:p>
        </p:txBody>
      </p:sp>
      <p:sp>
        <p:nvSpPr>
          <p:cNvPr id="64" name="Google Shape;64;p13"/>
          <p:cNvSpPr txBox="1">
            <a:spLocks noGrp="1"/>
          </p:cNvSpPr>
          <p:nvPr>
            <p:ph type="subTitle" idx="1"/>
          </p:nvPr>
        </p:nvSpPr>
        <p:spPr>
          <a:xfrm>
            <a:off x="1260225" y="2930025"/>
            <a:ext cx="4337550" cy="1023300"/>
          </a:xfrm>
          <a:prstGeom prst="rect">
            <a:avLst/>
          </a:prstGeom>
        </p:spPr>
        <p:txBody>
          <a:bodyPr spcFirstLastPara="1" wrap="square" lIns="68569" tIns="68569" rIns="68569" bIns="68569" anchor="t" anchorCtr="0">
            <a:noAutofit/>
          </a:bodyPr>
          <a:lstStyle/>
          <a:p>
            <a:pPr marL="0" indent="0"/>
            <a:r>
              <a:rPr lang="en"/>
              <a:t>Jessica Sloan Dickson</a:t>
            </a:r>
            <a:endParaRPr/>
          </a:p>
          <a:p>
            <a:pPr marL="0" indent="0"/>
            <a:r>
              <a:rPr lang="en"/>
              <a:t>12/12/2019</a:t>
            </a:r>
            <a:endParaRPr/>
          </a:p>
          <a:p>
            <a:pPr marL="0" indent="0"/>
            <a:r>
              <a:rPr lang="en"/>
              <a:t>SDS328M - Woodward</a:t>
            </a:r>
            <a:endParaRPr/>
          </a:p>
        </p:txBody>
      </p:sp>
      <p:pic>
        <p:nvPicPr>
          <p:cNvPr id="65" name="Google Shape;65;p13"/>
          <p:cNvPicPr preferRelativeResize="0"/>
          <p:nvPr/>
        </p:nvPicPr>
        <p:blipFill>
          <a:blip r:embed="rId3">
            <a:alphaModFix/>
          </a:blip>
          <a:stretch>
            <a:fillRect/>
          </a:stretch>
        </p:blipFill>
        <p:spPr>
          <a:xfrm>
            <a:off x="674757" y="2402437"/>
            <a:ext cx="1535288" cy="527588"/>
          </a:xfrm>
          <a:prstGeom prst="rect">
            <a:avLst/>
          </a:prstGeom>
          <a:noFill/>
          <a:ln>
            <a:noFill/>
          </a:ln>
        </p:spPr>
      </p:pic>
      <p:pic>
        <p:nvPicPr>
          <p:cNvPr id="66" name="Google Shape;66;p13"/>
          <p:cNvPicPr preferRelativeResize="0"/>
          <p:nvPr/>
        </p:nvPicPr>
        <p:blipFill>
          <a:blip r:embed="rId4">
            <a:alphaModFix/>
          </a:blip>
          <a:stretch>
            <a:fillRect/>
          </a:stretch>
        </p:blipFill>
        <p:spPr>
          <a:xfrm>
            <a:off x="5142150" y="2363886"/>
            <a:ext cx="911250" cy="7967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10" name="Rectangle 9"/>
          <p:cNvSpPr/>
          <p:nvPr/>
        </p:nvSpPr>
        <p:spPr>
          <a:xfrm>
            <a:off x="304369" y="1159466"/>
            <a:ext cx="459306" cy="247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Google Shape;71;p14"/>
          <p:cNvSpPr txBox="1">
            <a:spLocks noGrp="1"/>
          </p:cNvSpPr>
          <p:nvPr>
            <p:ph type="title"/>
          </p:nvPr>
        </p:nvSpPr>
        <p:spPr>
          <a:xfrm>
            <a:off x="168675" y="416476"/>
            <a:ext cx="6276150" cy="514575"/>
          </a:xfrm>
          <a:prstGeom prst="rect">
            <a:avLst/>
          </a:prstGeom>
        </p:spPr>
        <p:txBody>
          <a:bodyPr spcFirstLastPara="1" wrap="square" lIns="68569" tIns="68569" rIns="68569" bIns="68569" anchor="b" anchorCtr="0">
            <a:noAutofit/>
          </a:bodyPr>
          <a:lstStyle/>
          <a:p>
            <a:pPr algn="ctr"/>
            <a:r>
              <a:rPr lang="en" dirty="0"/>
              <a:t>Introduction</a:t>
            </a:r>
            <a:endParaRPr dirty="0"/>
          </a:p>
        </p:txBody>
      </p:sp>
      <p:sp>
        <p:nvSpPr>
          <p:cNvPr id="72" name="Google Shape;72;p14"/>
          <p:cNvSpPr txBox="1">
            <a:spLocks noGrp="1"/>
          </p:cNvSpPr>
          <p:nvPr>
            <p:ph type="body" idx="1"/>
          </p:nvPr>
        </p:nvSpPr>
        <p:spPr>
          <a:xfrm>
            <a:off x="168674" y="931051"/>
            <a:ext cx="5218741" cy="3833522"/>
          </a:xfrm>
          <a:prstGeom prst="rect">
            <a:avLst/>
          </a:prstGeom>
        </p:spPr>
        <p:txBody>
          <a:bodyPr spcFirstLastPara="1" wrap="square" lIns="68569" tIns="68569" rIns="68569" bIns="68569" anchor="t" anchorCtr="0">
            <a:noAutofit/>
          </a:bodyPr>
          <a:lstStyle/>
          <a:p>
            <a:pPr marL="0" indent="0">
              <a:buNone/>
            </a:pPr>
            <a:r>
              <a:rPr lang="en" sz="1650" b="1" dirty="0">
                <a:solidFill>
                  <a:schemeClr val="accent5"/>
                </a:solidFill>
                <a:latin typeface="Roboto Slab"/>
                <a:ea typeface="Roboto Slab"/>
                <a:cs typeface="Roboto Slab"/>
                <a:sym typeface="Roboto Slab"/>
              </a:rPr>
              <a:t>Objectives: </a:t>
            </a:r>
            <a:endParaRPr sz="1650" b="1" dirty="0">
              <a:solidFill>
                <a:schemeClr val="accent5"/>
              </a:solidFill>
              <a:latin typeface="Roboto Slab"/>
              <a:ea typeface="Roboto Slab"/>
              <a:cs typeface="Roboto Slab"/>
              <a:sym typeface="Roboto Slab"/>
            </a:endParaRPr>
          </a:p>
          <a:p>
            <a:pPr marL="0" indent="0">
              <a:lnSpc>
                <a:spcPct val="100000"/>
              </a:lnSpc>
              <a:buNone/>
            </a:pPr>
            <a:r>
              <a:rPr lang="en" sz="1650" dirty="0">
                <a:solidFill>
                  <a:schemeClr val="lt2"/>
                </a:solidFill>
                <a:latin typeface="Roboto Slab"/>
                <a:ea typeface="Roboto Slab"/>
                <a:cs typeface="Roboto Slab"/>
                <a:sym typeface="Roboto Slab"/>
              </a:rPr>
              <a:t>This project hopes to examine the </a:t>
            </a:r>
            <a:r>
              <a:rPr lang="en" sz="1650" dirty="0" smtClean="0">
                <a:solidFill>
                  <a:schemeClr val="lt2"/>
                </a:solidFill>
                <a:latin typeface="Roboto Slab"/>
                <a:ea typeface="Roboto Slab"/>
                <a:cs typeface="Roboto Slab"/>
                <a:sym typeface="Roboto Slab"/>
              </a:rPr>
              <a:t>Roger </a:t>
            </a:r>
            <a:r>
              <a:rPr lang="en" sz="1650" dirty="0">
                <a:solidFill>
                  <a:schemeClr val="lt2"/>
                </a:solidFill>
                <a:latin typeface="Roboto Slab"/>
                <a:ea typeface="Roboto Slab"/>
                <a:cs typeface="Roboto Slab"/>
                <a:sym typeface="Roboto Slab"/>
              </a:rPr>
              <a:t>S</a:t>
            </a:r>
            <a:r>
              <a:rPr lang="en" sz="1650" dirty="0" smtClean="0">
                <a:solidFill>
                  <a:schemeClr val="lt2"/>
                </a:solidFill>
                <a:latin typeface="Roboto Slab"/>
                <a:ea typeface="Roboto Slab"/>
                <a:cs typeface="Roboto Slab"/>
                <a:sym typeface="Roboto Slab"/>
              </a:rPr>
              <a:t>prings </a:t>
            </a:r>
            <a:r>
              <a:rPr lang="en" sz="1650" dirty="0">
                <a:solidFill>
                  <a:schemeClr val="lt2"/>
                </a:solidFill>
                <a:latin typeface="Roboto Slab"/>
                <a:ea typeface="Roboto Slab"/>
                <a:cs typeface="Roboto Slab"/>
                <a:sym typeface="Roboto Slab"/>
              </a:rPr>
              <a:t>archaeological site and its stone tool assemblage. The intent is to understand the habitation and tool making patterns of this prehistoric site by looking into the stone tool counts, level (or depth) of excavation, and debitage counts. Can excavation level and debitage counts be predictors of stone tool counts?</a:t>
            </a:r>
            <a:endParaRPr sz="1650" dirty="0">
              <a:solidFill>
                <a:schemeClr val="lt2"/>
              </a:solidFill>
              <a:latin typeface="Roboto Slab"/>
              <a:ea typeface="Roboto Slab"/>
              <a:cs typeface="Roboto Slab"/>
              <a:sym typeface="Roboto Slab"/>
            </a:endParaRPr>
          </a:p>
          <a:p>
            <a:pPr marL="0" indent="0">
              <a:buNone/>
            </a:pPr>
            <a:r>
              <a:rPr lang="en" sz="1650" b="1" dirty="0">
                <a:solidFill>
                  <a:schemeClr val="accent5"/>
                </a:solidFill>
                <a:latin typeface="Roboto Slab"/>
                <a:ea typeface="Roboto Slab"/>
                <a:cs typeface="Roboto Slab"/>
                <a:sym typeface="Roboto Slab"/>
              </a:rPr>
              <a:t>Research Questions:</a:t>
            </a:r>
            <a:endParaRPr sz="1650" b="1" dirty="0">
              <a:solidFill>
                <a:schemeClr val="accent5"/>
              </a:solidFill>
              <a:latin typeface="Roboto Slab"/>
              <a:ea typeface="Roboto Slab"/>
              <a:cs typeface="Roboto Slab"/>
              <a:sym typeface="Roboto Slab"/>
            </a:endParaRPr>
          </a:p>
          <a:p>
            <a:pPr>
              <a:buClr>
                <a:schemeClr val="lt2"/>
              </a:buClr>
              <a:buFont typeface="Roboto Slab"/>
              <a:buChar char="●"/>
            </a:pPr>
            <a:r>
              <a:rPr lang="en" sz="1650" dirty="0">
                <a:solidFill>
                  <a:schemeClr val="lt2"/>
                </a:solidFill>
                <a:latin typeface="Roboto Slab"/>
                <a:ea typeface="Roboto Slab"/>
                <a:cs typeface="Roboto Slab"/>
                <a:sym typeface="Roboto Slab"/>
              </a:rPr>
              <a:t>Are there certain excavation levels containing a larger amount of stone tools? </a:t>
            </a:r>
            <a:endParaRPr sz="1650" dirty="0">
              <a:solidFill>
                <a:schemeClr val="lt2"/>
              </a:solidFill>
              <a:latin typeface="Roboto Slab"/>
              <a:ea typeface="Roboto Slab"/>
              <a:cs typeface="Roboto Slab"/>
              <a:sym typeface="Roboto Slab"/>
            </a:endParaRPr>
          </a:p>
          <a:p>
            <a:pPr>
              <a:buClr>
                <a:schemeClr val="lt2"/>
              </a:buClr>
              <a:buFont typeface="Roboto Slab"/>
              <a:buChar char="●"/>
            </a:pPr>
            <a:r>
              <a:rPr lang="en" sz="1650" dirty="0">
                <a:solidFill>
                  <a:schemeClr val="lt2"/>
                </a:solidFill>
                <a:latin typeface="Roboto Slab"/>
                <a:ea typeface="Roboto Slab"/>
                <a:cs typeface="Roboto Slab"/>
                <a:sym typeface="Roboto Slab"/>
              </a:rPr>
              <a:t>Is the number of pieces of debitage related to the number of stone tools found in a lot?</a:t>
            </a:r>
            <a:endParaRPr sz="1650" dirty="0">
              <a:solidFill>
                <a:schemeClr val="lt2"/>
              </a:solidFill>
              <a:latin typeface="Roboto Slab"/>
              <a:ea typeface="Roboto Slab"/>
              <a:cs typeface="Roboto Slab"/>
              <a:sym typeface="Roboto Slab"/>
            </a:endParaRPr>
          </a:p>
        </p:txBody>
      </p:sp>
      <p:pic>
        <p:nvPicPr>
          <p:cNvPr id="73" name="Google Shape;73;p14"/>
          <p:cNvPicPr preferRelativeResize="0"/>
          <p:nvPr/>
        </p:nvPicPr>
        <p:blipFill rotWithShape="1">
          <a:blip r:embed="rId3">
            <a:alphaModFix/>
          </a:blip>
          <a:srcRect l="13457" t="40093" r="25866" b="17434"/>
          <a:stretch/>
        </p:blipFill>
        <p:spPr>
          <a:xfrm>
            <a:off x="5430222" y="3578710"/>
            <a:ext cx="720170" cy="751388"/>
          </a:xfrm>
          <a:prstGeom prst="rect">
            <a:avLst/>
          </a:prstGeom>
          <a:noFill/>
          <a:ln>
            <a:noFill/>
          </a:ln>
        </p:spPr>
      </p:pic>
      <p:pic>
        <p:nvPicPr>
          <p:cNvPr id="74" name="Google Shape;74;p14"/>
          <p:cNvPicPr preferRelativeResize="0"/>
          <p:nvPr/>
        </p:nvPicPr>
        <p:blipFill rotWithShape="1">
          <a:blip r:embed="rId4">
            <a:alphaModFix/>
          </a:blip>
          <a:srcRect l="11653" t="32860" r="19185" b="21366"/>
          <a:stretch/>
        </p:blipFill>
        <p:spPr>
          <a:xfrm rot="-5400000">
            <a:off x="5966522" y="2549805"/>
            <a:ext cx="1093554" cy="622124"/>
          </a:xfrm>
          <a:prstGeom prst="rect">
            <a:avLst/>
          </a:prstGeom>
          <a:noFill/>
          <a:ln>
            <a:noFill/>
          </a:ln>
        </p:spPr>
      </p:pic>
      <p:pic>
        <p:nvPicPr>
          <p:cNvPr id="75" name="Google Shape;75;p14"/>
          <p:cNvPicPr preferRelativeResize="0"/>
          <p:nvPr/>
        </p:nvPicPr>
        <p:blipFill rotWithShape="1">
          <a:blip r:embed="rId5">
            <a:alphaModFix/>
          </a:blip>
          <a:srcRect l="35158" t="31608" r="32376" b="24435"/>
          <a:stretch/>
        </p:blipFill>
        <p:spPr>
          <a:xfrm>
            <a:off x="5387475" y="1180294"/>
            <a:ext cx="650327" cy="1174031"/>
          </a:xfrm>
          <a:prstGeom prst="rect">
            <a:avLst/>
          </a:prstGeom>
          <a:noFill/>
          <a:ln>
            <a:noFill/>
          </a:ln>
        </p:spPr>
      </p:pic>
      <p:sp>
        <p:nvSpPr>
          <p:cNvPr id="76" name="Google Shape;76;p14"/>
          <p:cNvSpPr txBox="1"/>
          <p:nvPr/>
        </p:nvSpPr>
        <p:spPr>
          <a:xfrm>
            <a:off x="6037800" y="1582810"/>
            <a:ext cx="814050" cy="369000"/>
          </a:xfrm>
          <a:prstGeom prst="rect">
            <a:avLst/>
          </a:prstGeom>
          <a:noFill/>
          <a:ln>
            <a:noFill/>
          </a:ln>
        </p:spPr>
        <p:txBody>
          <a:bodyPr spcFirstLastPara="1" wrap="square" lIns="68569" tIns="68569" rIns="68569" bIns="68569" anchor="t" anchorCtr="0">
            <a:noAutofit/>
          </a:bodyPr>
          <a:lstStyle/>
          <a:p>
            <a:r>
              <a:rPr lang="en" sz="900">
                <a:solidFill>
                  <a:schemeClr val="accent6"/>
                </a:solidFill>
                <a:latin typeface="Roboto Slab Regular"/>
                <a:ea typeface="Roboto Slab Regular"/>
                <a:cs typeface="Roboto Slab Regular"/>
                <a:sym typeface="Roboto Slab Regular"/>
              </a:rPr>
              <a:t>Pedernales Dart Point</a:t>
            </a:r>
            <a:endParaRPr sz="900">
              <a:solidFill>
                <a:schemeClr val="accent6"/>
              </a:solidFill>
              <a:latin typeface="Roboto Slab Regular"/>
              <a:ea typeface="Roboto Slab Regular"/>
              <a:cs typeface="Roboto Slab Regular"/>
              <a:sym typeface="Roboto Slab Regular"/>
            </a:endParaRPr>
          </a:p>
        </p:txBody>
      </p:sp>
      <p:sp>
        <p:nvSpPr>
          <p:cNvPr id="77" name="Google Shape;77;p14"/>
          <p:cNvSpPr txBox="1"/>
          <p:nvPr/>
        </p:nvSpPr>
        <p:spPr>
          <a:xfrm>
            <a:off x="5345381" y="2676356"/>
            <a:ext cx="814050" cy="369000"/>
          </a:xfrm>
          <a:prstGeom prst="rect">
            <a:avLst/>
          </a:prstGeom>
          <a:noFill/>
          <a:ln>
            <a:noFill/>
          </a:ln>
        </p:spPr>
        <p:txBody>
          <a:bodyPr spcFirstLastPara="1" wrap="square" lIns="68569" tIns="68569" rIns="68569" bIns="68569" anchor="t" anchorCtr="0">
            <a:noAutofit/>
          </a:bodyPr>
          <a:lstStyle/>
          <a:p>
            <a:pPr algn="r"/>
            <a:r>
              <a:rPr lang="en" sz="900">
                <a:solidFill>
                  <a:schemeClr val="accent6"/>
                </a:solidFill>
                <a:latin typeface="Roboto Slab Regular"/>
                <a:ea typeface="Roboto Slab Regular"/>
                <a:cs typeface="Roboto Slab Regular"/>
                <a:sym typeface="Roboto Slab Regular"/>
              </a:rPr>
              <a:t>Nolan Dart Point</a:t>
            </a:r>
            <a:endParaRPr sz="900">
              <a:solidFill>
                <a:schemeClr val="accent6"/>
              </a:solidFill>
              <a:latin typeface="Roboto Slab Regular"/>
              <a:ea typeface="Roboto Slab Regular"/>
              <a:cs typeface="Roboto Slab Regular"/>
              <a:sym typeface="Roboto Slab Regular"/>
            </a:endParaRPr>
          </a:p>
        </p:txBody>
      </p:sp>
      <p:sp>
        <p:nvSpPr>
          <p:cNvPr id="78" name="Google Shape;78;p14"/>
          <p:cNvSpPr txBox="1"/>
          <p:nvPr/>
        </p:nvSpPr>
        <p:spPr>
          <a:xfrm>
            <a:off x="6106275" y="3769904"/>
            <a:ext cx="814050" cy="369000"/>
          </a:xfrm>
          <a:prstGeom prst="rect">
            <a:avLst/>
          </a:prstGeom>
          <a:noFill/>
          <a:ln>
            <a:noFill/>
          </a:ln>
        </p:spPr>
        <p:txBody>
          <a:bodyPr spcFirstLastPara="1" wrap="square" lIns="68569" tIns="68569" rIns="68569" bIns="68569" anchor="t" anchorCtr="0">
            <a:noAutofit/>
          </a:bodyPr>
          <a:lstStyle/>
          <a:p>
            <a:r>
              <a:rPr lang="en" sz="900">
                <a:solidFill>
                  <a:schemeClr val="accent6"/>
                </a:solidFill>
                <a:latin typeface="Roboto Slab Regular"/>
                <a:ea typeface="Roboto Slab Regular"/>
                <a:cs typeface="Roboto Slab Regular"/>
                <a:sym typeface="Roboto Slab Regular"/>
              </a:rPr>
              <a:t>Frio </a:t>
            </a:r>
            <a:endParaRPr sz="900">
              <a:solidFill>
                <a:schemeClr val="accent6"/>
              </a:solidFill>
              <a:latin typeface="Roboto Slab Regular"/>
              <a:ea typeface="Roboto Slab Regular"/>
              <a:cs typeface="Roboto Slab Regular"/>
              <a:sym typeface="Roboto Slab Regular"/>
            </a:endParaRPr>
          </a:p>
          <a:p>
            <a:r>
              <a:rPr lang="en" sz="900">
                <a:solidFill>
                  <a:schemeClr val="accent6"/>
                </a:solidFill>
                <a:latin typeface="Roboto Slab Regular"/>
                <a:ea typeface="Roboto Slab Regular"/>
                <a:cs typeface="Roboto Slab Regular"/>
                <a:sym typeface="Roboto Slab Regular"/>
              </a:rPr>
              <a:t>Dart Point</a:t>
            </a:r>
            <a:endParaRPr sz="900">
              <a:solidFill>
                <a:schemeClr val="accent6"/>
              </a:solidFill>
              <a:latin typeface="Roboto Slab Regular"/>
              <a:ea typeface="Roboto Slab Regular"/>
              <a:cs typeface="Roboto Slab Regular"/>
              <a:sym typeface="Roboto Slab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290925" y="727238"/>
            <a:ext cx="6276150" cy="514575"/>
          </a:xfrm>
          <a:prstGeom prst="rect">
            <a:avLst/>
          </a:prstGeom>
        </p:spPr>
        <p:txBody>
          <a:bodyPr spcFirstLastPara="1" wrap="square" lIns="68569" tIns="68569" rIns="68569" bIns="68569" anchor="b" anchorCtr="0">
            <a:noAutofit/>
          </a:bodyPr>
          <a:lstStyle/>
          <a:p>
            <a:r>
              <a:rPr lang="en" dirty="0"/>
              <a:t>Methods</a:t>
            </a:r>
            <a:endParaRPr dirty="0"/>
          </a:p>
        </p:txBody>
      </p:sp>
      <p:sp>
        <p:nvSpPr>
          <p:cNvPr id="84" name="Google Shape;84;p15"/>
          <p:cNvSpPr txBox="1">
            <a:spLocks noGrp="1"/>
          </p:cNvSpPr>
          <p:nvPr>
            <p:ph type="body" idx="1"/>
          </p:nvPr>
        </p:nvSpPr>
        <p:spPr>
          <a:xfrm>
            <a:off x="290925" y="1130711"/>
            <a:ext cx="4280150" cy="3009460"/>
          </a:xfrm>
          <a:prstGeom prst="rect">
            <a:avLst/>
          </a:prstGeom>
        </p:spPr>
        <p:txBody>
          <a:bodyPr spcFirstLastPara="1" wrap="square" lIns="68569" tIns="68569" rIns="68569" bIns="68569" anchor="t" anchorCtr="0">
            <a:noAutofit/>
          </a:bodyPr>
          <a:lstStyle/>
          <a:p>
            <a:pPr marL="0" indent="0">
              <a:buNone/>
            </a:pPr>
            <a:r>
              <a:rPr lang="en" sz="1400" b="1" dirty="0">
                <a:solidFill>
                  <a:schemeClr val="lt2"/>
                </a:solidFill>
                <a:latin typeface="Roboto Slab"/>
                <a:ea typeface="Roboto Slab"/>
                <a:cs typeface="Roboto Slab"/>
                <a:sym typeface="Roboto Slab"/>
              </a:rPr>
              <a:t>Data Collection: </a:t>
            </a:r>
            <a:r>
              <a:rPr lang="en" sz="1400" dirty="0">
                <a:solidFill>
                  <a:schemeClr val="lt2"/>
                </a:solidFill>
                <a:latin typeface="Roboto Slab"/>
                <a:ea typeface="Roboto Slab"/>
                <a:cs typeface="Roboto Slab"/>
                <a:sym typeface="Roboto Slab"/>
              </a:rPr>
              <a:t>Sample data observations are the lot bags (1 bag per provenience) from the field site. The contents of the bags were cleaned and inventoried. Each bag represents one observation. 169 bags were recorded (with a few exclusions due to missing proveniences).</a:t>
            </a:r>
            <a:endParaRPr sz="1400" dirty="0">
              <a:solidFill>
                <a:schemeClr val="lt2"/>
              </a:solidFill>
              <a:latin typeface="Roboto Slab"/>
              <a:ea typeface="Roboto Slab"/>
              <a:cs typeface="Roboto Slab"/>
              <a:sym typeface="Roboto Slab"/>
            </a:endParaRPr>
          </a:p>
          <a:p>
            <a:pPr marL="0" indent="0">
              <a:lnSpc>
                <a:spcPct val="100000"/>
              </a:lnSpc>
              <a:buNone/>
            </a:pPr>
            <a:r>
              <a:rPr lang="en" sz="1400" dirty="0">
                <a:solidFill>
                  <a:schemeClr val="lt2"/>
                </a:solidFill>
                <a:latin typeface="Roboto Slab"/>
                <a:ea typeface="Roboto Slab"/>
                <a:cs typeface="Roboto Slab"/>
                <a:sym typeface="Roboto Slab"/>
              </a:rPr>
              <a:t> </a:t>
            </a:r>
            <a:endParaRPr sz="1400" dirty="0">
              <a:solidFill>
                <a:schemeClr val="lt2"/>
              </a:solidFill>
              <a:latin typeface="Roboto Slab"/>
              <a:ea typeface="Roboto Slab"/>
              <a:cs typeface="Roboto Slab"/>
              <a:sym typeface="Roboto Slab"/>
            </a:endParaRPr>
          </a:p>
          <a:p>
            <a:pPr marL="0" indent="0">
              <a:buNone/>
            </a:pPr>
            <a:r>
              <a:rPr lang="en" sz="1400" b="1" dirty="0">
                <a:solidFill>
                  <a:schemeClr val="lt2"/>
                </a:solidFill>
                <a:latin typeface="Roboto Slab"/>
                <a:ea typeface="Roboto Slab"/>
                <a:cs typeface="Roboto Slab"/>
                <a:sym typeface="Roboto Slab"/>
              </a:rPr>
              <a:t>Measures:</a:t>
            </a:r>
            <a:r>
              <a:rPr lang="en" sz="1400" dirty="0">
                <a:solidFill>
                  <a:schemeClr val="lt2"/>
                </a:solidFill>
                <a:latin typeface="Roboto Slab"/>
                <a:ea typeface="Roboto Slab"/>
                <a:cs typeface="Roboto Slab"/>
                <a:sym typeface="Roboto Slab"/>
              </a:rPr>
              <a:t> Level numbers were already recorded on the bag and have no units. The stone tools and debitage were hand counted. Stone tools were combined into one category (containing: dart points, arrow points, bifaces/unifaces, etc.)</a:t>
            </a:r>
            <a:endParaRPr sz="1400" dirty="0">
              <a:solidFill>
                <a:schemeClr val="lt2"/>
              </a:solidFill>
              <a:latin typeface="Roboto Slab"/>
              <a:ea typeface="Roboto Slab"/>
              <a:cs typeface="Roboto Slab"/>
              <a:sym typeface="Roboto Slab"/>
            </a:endParaRPr>
          </a:p>
          <a:p>
            <a:pPr marL="0" indent="0">
              <a:lnSpc>
                <a:spcPct val="100000"/>
              </a:lnSpc>
              <a:buNone/>
            </a:pPr>
            <a:r>
              <a:rPr lang="en" sz="1400" dirty="0">
                <a:solidFill>
                  <a:schemeClr val="lt2"/>
                </a:solidFill>
                <a:latin typeface="Roboto Slab"/>
                <a:ea typeface="Roboto Slab"/>
                <a:cs typeface="Roboto Slab"/>
                <a:sym typeface="Roboto Slab"/>
              </a:rPr>
              <a:t> </a:t>
            </a:r>
            <a:endParaRPr sz="1400" dirty="0">
              <a:solidFill>
                <a:schemeClr val="lt2"/>
              </a:solidFill>
              <a:latin typeface="Roboto Slab"/>
              <a:ea typeface="Roboto Slab"/>
              <a:cs typeface="Roboto Slab"/>
              <a:sym typeface="Roboto Slab"/>
            </a:endParaRPr>
          </a:p>
          <a:p>
            <a:pPr marL="0" indent="0">
              <a:buNone/>
            </a:pPr>
            <a:r>
              <a:rPr lang="en" sz="1400" b="1" dirty="0">
                <a:solidFill>
                  <a:schemeClr val="lt2"/>
                </a:solidFill>
                <a:latin typeface="Roboto Slab"/>
                <a:ea typeface="Roboto Slab"/>
                <a:cs typeface="Roboto Slab"/>
                <a:sym typeface="Roboto Slab"/>
              </a:rPr>
              <a:t>Analysis Method:</a:t>
            </a:r>
            <a:r>
              <a:rPr lang="en" sz="1400" dirty="0">
                <a:solidFill>
                  <a:schemeClr val="lt2"/>
                </a:solidFill>
                <a:latin typeface="Roboto Slab"/>
                <a:ea typeface="Roboto Slab"/>
                <a:cs typeface="Roboto Slab"/>
                <a:sym typeface="Roboto Slab"/>
              </a:rPr>
              <a:t> After this data was collected, a General Linear Model was run with an interaction using the program Rstudio.</a:t>
            </a:r>
            <a:endParaRPr sz="1400" dirty="0">
              <a:solidFill>
                <a:schemeClr val="lt2"/>
              </a:solidFill>
              <a:latin typeface="Roboto Slab"/>
              <a:ea typeface="Roboto Slab"/>
              <a:cs typeface="Roboto Slab"/>
              <a:sym typeface="Roboto Slab"/>
            </a:endParaRPr>
          </a:p>
          <a:p>
            <a:pPr marL="0" indent="0">
              <a:spcAft>
                <a:spcPts val="1200"/>
              </a:spcAft>
              <a:buNone/>
            </a:pPr>
            <a:endParaRPr sz="1400" dirty="0">
              <a:solidFill>
                <a:schemeClr val="lt2"/>
              </a:solidFill>
              <a:latin typeface="Roboto Slab"/>
              <a:ea typeface="Roboto Slab"/>
              <a:cs typeface="Roboto Slab"/>
              <a:sym typeface="Roboto Slab"/>
            </a:endParaRPr>
          </a:p>
        </p:txBody>
      </p:sp>
      <p:pic>
        <p:nvPicPr>
          <p:cNvPr id="85" name="Google Shape;85;p15"/>
          <p:cNvPicPr preferRelativeResize="0"/>
          <p:nvPr/>
        </p:nvPicPr>
        <p:blipFill rotWithShape="1">
          <a:blip r:embed="rId3">
            <a:alphaModFix/>
          </a:blip>
          <a:srcRect l="1123" t="15295" r="20836" b="11519"/>
          <a:stretch/>
        </p:blipFill>
        <p:spPr>
          <a:xfrm>
            <a:off x="4666359" y="2090119"/>
            <a:ext cx="969548" cy="739555"/>
          </a:xfrm>
          <a:prstGeom prst="rect">
            <a:avLst/>
          </a:prstGeom>
          <a:noFill/>
          <a:ln>
            <a:noFill/>
          </a:ln>
        </p:spPr>
      </p:pic>
      <p:sp>
        <p:nvSpPr>
          <p:cNvPr id="86" name="Google Shape;86;p15"/>
          <p:cNvSpPr txBox="1"/>
          <p:nvPr/>
        </p:nvSpPr>
        <p:spPr>
          <a:xfrm>
            <a:off x="4679766" y="2750156"/>
            <a:ext cx="1051425" cy="207900"/>
          </a:xfrm>
          <a:prstGeom prst="rect">
            <a:avLst/>
          </a:prstGeom>
          <a:noFill/>
          <a:ln>
            <a:noFill/>
          </a:ln>
        </p:spPr>
        <p:txBody>
          <a:bodyPr spcFirstLastPara="1" wrap="square" lIns="68569" tIns="68569" rIns="68569" bIns="68569" anchor="t" anchorCtr="0">
            <a:noAutofit/>
          </a:bodyPr>
          <a:lstStyle/>
          <a:p>
            <a:pPr algn="ctr"/>
            <a:r>
              <a:rPr lang="en" sz="825">
                <a:solidFill>
                  <a:schemeClr val="accent5"/>
                </a:solidFill>
                <a:latin typeface="Roboto Slab Regular"/>
                <a:ea typeface="Roboto Slab Regular"/>
                <a:cs typeface="Roboto Slab Regular"/>
                <a:sym typeface="Roboto Slab Regular"/>
              </a:rPr>
              <a:t>Biface</a:t>
            </a:r>
            <a:endParaRPr sz="825">
              <a:solidFill>
                <a:schemeClr val="accent5"/>
              </a:solidFill>
              <a:latin typeface="Roboto Slab Regular"/>
              <a:ea typeface="Roboto Slab Regular"/>
              <a:cs typeface="Roboto Slab Regular"/>
              <a:sym typeface="Roboto Slab Regular"/>
            </a:endParaRPr>
          </a:p>
        </p:txBody>
      </p:sp>
      <p:pic>
        <p:nvPicPr>
          <p:cNvPr id="87" name="Google Shape;87;p15"/>
          <p:cNvPicPr preferRelativeResize="0"/>
          <p:nvPr/>
        </p:nvPicPr>
        <p:blipFill rotWithShape="1">
          <a:blip r:embed="rId4">
            <a:alphaModFix/>
          </a:blip>
          <a:srcRect l="27068" t="17971" r="28794" b="13120"/>
          <a:stretch/>
        </p:blipFill>
        <p:spPr>
          <a:xfrm>
            <a:off x="4806295" y="3106994"/>
            <a:ext cx="791021" cy="1346484"/>
          </a:xfrm>
          <a:prstGeom prst="rect">
            <a:avLst/>
          </a:prstGeom>
          <a:noFill/>
          <a:ln>
            <a:noFill/>
          </a:ln>
        </p:spPr>
      </p:pic>
      <p:pic>
        <p:nvPicPr>
          <p:cNvPr id="88" name="Google Shape;88;p15"/>
          <p:cNvPicPr preferRelativeResize="0"/>
          <p:nvPr/>
        </p:nvPicPr>
        <p:blipFill rotWithShape="1">
          <a:blip r:embed="rId5">
            <a:alphaModFix/>
          </a:blip>
          <a:srcRect l="26944" t="12371" r="34735" b="6151"/>
          <a:stretch/>
        </p:blipFill>
        <p:spPr>
          <a:xfrm rot="16200000">
            <a:off x="5865624" y="1879793"/>
            <a:ext cx="727587" cy="1160206"/>
          </a:xfrm>
          <a:prstGeom prst="rect">
            <a:avLst/>
          </a:prstGeom>
          <a:noFill/>
          <a:ln>
            <a:noFill/>
          </a:ln>
        </p:spPr>
      </p:pic>
      <p:sp>
        <p:nvSpPr>
          <p:cNvPr id="89" name="Google Shape;89;p15"/>
          <p:cNvSpPr txBox="1"/>
          <p:nvPr/>
        </p:nvSpPr>
        <p:spPr>
          <a:xfrm>
            <a:off x="5727519" y="2750156"/>
            <a:ext cx="1051425" cy="207900"/>
          </a:xfrm>
          <a:prstGeom prst="rect">
            <a:avLst/>
          </a:prstGeom>
          <a:noFill/>
          <a:ln>
            <a:noFill/>
          </a:ln>
        </p:spPr>
        <p:txBody>
          <a:bodyPr spcFirstLastPara="1" wrap="square" lIns="68569" tIns="68569" rIns="68569" bIns="68569" anchor="t" anchorCtr="0">
            <a:noAutofit/>
          </a:bodyPr>
          <a:lstStyle/>
          <a:p>
            <a:pPr algn="ctr"/>
            <a:r>
              <a:rPr lang="en" sz="825" dirty="0">
                <a:solidFill>
                  <a:schemeClr val="accent5"/>
                </a:solidFill>
                <a:latin typeface="Roboto Slab Regular"/>
                <a:ea typeface="Roboto Slab Regular"/>
                <a:cs typeface="Roboto Slab Regular"/>
                <a:sym typeface="Roboto Slab Regular"/>
              </a:rPr>
              <a:t>Awl/Drill</a:t>
            </a:r>
            <a:endParaRPr sz="825" dirty="0">
              <a:solidFill>
                <a:schemeClr val="accent5"/>
              </a:solidFill>
              <a:latin typeface="Roboto Slab Regular"/>
              <a:ea typeface="Roboto Slab Regular"/>
              <a:cs typeface="Roboto Slab Regular"/>
              <a:sym typeface="Roboto Slab Regular"/>
            </a:endParaRPr>
          </a:p>
        </p:txBody>
      </p:sp>
      <p:pic>
        <p:nvPicPr>
          <p:cNvPr id="90" name="Google Shape;90;p15"/>
          <p:cNvPicPr preferRelativeResize="0"/>
          <p:nvPr/>
        </p:nvPicPr>
        <p:blipFill rotWithShape="1">
          <a:blip r:embed="rId6">
            <a:alphaModFix/>
          </a:blip>
          <a:srcRect l="26376" t="22871" r="33303" b="22173"/>
          <a:stretch/>
        </p:blipFill>
        <p:spPr>
          <a:xfrm>
            <a:off x="5857720" y="3106994"/>
            <a:ext cx="863841" cy="1346484"/>
          </a:xfrm>
          <a:prstGeom prst="rect">
            <a:avLst/>
          </a:prstGeom>
          <a:noFill/>
          <a:ln>
            <a:noFill/>
          </a:ln>
        </p:spPr>
      </p:pic>
      <p:pic>
        <p:nvPicPr>
          <p:cNvPr id="91" name="Google Shape;91;p15"/>
          <p:cNvPicPr preferRelativeResize="0"/>
          <p:nvPr/>
        </p:nvPicPr>
        <p:blipFill rotWithShape="1">
          <a:blip r:embed="rId7">
            <a:alphaModFix/>
          </a:blip>
          <a:srcRect b="20979"/>
          <a:stretch/>
        </p:blipFill>
        <p:spPr>
          <a:xfrm>
            <a:off x="5181994" y="743569"/>
            <a:ext cx="1166512" cy="1229006"/>
          </a:xfrm>
          <a:prstGeom prst="rect">
            <a:avLst/>
          </a:prstGeom>
          <a:noFill/>
          <a:ln>
            <a:noFill/>
          </a:ln>
        </p:spPr>
      </p:pic>
      <p:sp>
        <p:nvSpPr>
          <p:cNvPr id="92" name="Google Shape;92;p15"/>
          <p:cNvSpPr txBox="1"/>
          <p:nvPr/>
        </p:nvSpPr>
        <p:spPr>
          <a:xfrm>
            <a:off x="4676094" y="4415397"/>
            <a:ext cx="1051425" cy="207900"/>
          </a:xfrm>
          <a:prstGeom prst="rect">
            <a:avLst/>
          </a:prstGeom>
          <a:noFill/>
          <a:ln>
            <a:noFill/>
          </a:ln>
        </p:spPr>
        <p:txBody>
          <a:bodyPr spcFirstLastPara="1" wrap="square" lIns="68569" tIns="68569" rIns="68569" bIns="68569" anchor="t" anchorCtr="0">
            <a:noAutofit/>
          </a:bodyPr>
          <a:lstStyle/>
          <a:p>
            <a:pPr algn="ctr"/>
            <a:r>
              <a:rPr lang="en" sz="825" dirty="0">
                <a:solidFill>
                  <a:schemeClr val="accent5"/>
                </a:solidFill>
                <a:latin typeface="Roboto Slab Regular"/>
                <a:ea typeface="Roboto Slab Regular"/>
                <a:cs typeface="Roboto Slab Regular"/>
                <a:sym typeface="Roboto Slab Regular"/>
              </a:rPr>
              <a:t>Pedernales Dart Point</a:t>
            </a:r>
            <a:endParaRPr sz="825" dirty="0">
              <a:solidFill>
                <a:schemeClr val="accent5"/>
              </a:solidFill>
              <a:latin typeface="Roboto Slab Regular"/>
              <a:ea typeface="Roboto Slab Regular"/>
              <a:cs typeface="Roboto Slab Regular"/>
              <a:sym typeface="Roboto Slab Regular"/>
            </a:endParaRPr>
          </a:p>
        </p:txBody>
      </p:sp>
      <p:sp>
        <p:nvSpPr>
          <p:cNvPr id="93" name="Google Shape;93;p15"/>
          <p:cNvSpPr txBox="1"/>
          <p:nvPr/>
        </p:nvSpPr>
        <p:spPr>
          <a:xfrm>
            <a:off x="5743657" y="4415397"/>
            <a:ext cx="1051425" cy="207900"/>
          </a:xfrm>
          <a:prstGeom prst="rect">
            <a:avLst/>
          </a:prstGeom>
          <a:noFill/>
          <a:ln>
            <a:noFill/>
          </a:ln>
        </p:spPr>
        <p:txBody>
          <a:bodyPr spcFirstLastPara="1" wrap="square" lIns="68569" tIns="68569" rIns="68569" bIns="68569" anchor="t" anchorCtr="0">
            <a:noAutofit/>
          </a:bodyPr>
          <a:lstStyle/>
          <a:p>
            <a:pPr algn="ctr"/>
            <a:r>
              <a:rPr lang="en" sz="825">
                <a:solidFill>
                  <a:schemeClr val="accent5"/>
                </a:solidFill>
                <a:latin typeface="Roboto Slab Regular"/>
                <a:ea typeface="Roboto Slab Regular"/>
                <a:cs typeface="Roboto Slab Regular"/>
                <a:sym typeface="Roboto Slab Regular"/>
              </a:rPr>
              <a:t>Darl Dart Point</a:t>
            </a:r>
            <a:endParaRPr sz="825">
              <a:solidFill>
                <a:schemeClr val="accent5"/>
              </a:solidFill>
              <a:latin typeface="Roboto Slab Regular"/>
              <a:ea typeface="Roboto Slab Regular"/>
              <a:cs typeface="Roboto Slab Regular"/>
              <a:sym typeface="Roboto Slab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10" name="Rectangle 9"/>
          <p:cNvSpPr/>
          <p:nvPr/>
        </p:nvSpPr>
        <p:spPr>
          <a:xfrm>
            <a:off x="304369" y="1159466"/>
            <a:ext cx="459306" cy="247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6"/>
          <p:cNvSpPr txBox="1">
            <a:spLocks noGrp="1"/>
          </p:cNvSpPr>
          <p:nvPr>
            <p:ph type="title"/>
          </p:nvPr>
        </p:nvSpPr>
        <p:spPr>
          <a:xfrm>
            <a:off x="281093" y="606556"/>
            <a:ext cx="3138075" cy="514575"/>
          </a:xfrm>
          <a:prstGeom prst="rect">
            <a:avLst/>
          </a:prstGeom>
        </p:spPr>
        <p:txBody>
          <a:bodyPr spcFirstLastPara="1" wrap="square" lIns="68569" tIns="68569" rIns="68569" bIns="68569" anchor="b" anchorCtr="0">
            <a:noAutofit/>
          </a:bodyPr>
          <a:lstStyle/>
          <a:p>
            <a:r>
              <a:rPr lang="en" dirty="0"/>
              <a:t>Descriptives</a:t>
            </a:r>
            <a:endParaRPr dirty="0"/>
          </a:p>
        </p:txBody>
      </p:sp>
      <p:sp>
        <p:nvSpPr>
          <p:cNvPr id="99" name="Google Shape;99;p16"/>
          <p:cNvSpPr txBox="1">
            <a:spLocks noGrp="1"/>
          </p:cNvSpPr>
          <p:nvPr>
            <p:ph type="body" idx="1"/>
          </p:nvPr>
        </p:nvSpPr>
        <p:spPr>
          <a:xfrm>
            <a:off x="152095" y="1159466"/>
            <a:ext cx="4036725" cy="308925"/>
          </a:xfrm>
          <a:prstGeom prst="rect">
            <a:avLst/>
          </a:prstGeom>
        </p:spPr>
        <p:txBody>
          <a:bodyPr spcFirstLastPara="1" wrap="square" lIns="68569" tIns="68569" rIns="68569" bIns="68569" anchor="t" anchorCtr="0">
            <a:noAutofit/>
          </a:bodyPr>
          <a:lstStyle/>
          <a:p>
            <a:pPr marL="0" indent="0">
              <a:buNone/>
            </a:pPr>
            <a:r>
              <a:rPr lang="en" sz="1400" dirty="0">
                <a:solidFill>
                  <a:schemeClr val="accent6"/>
                </a:solidFill>
                <a:latin typeface="Arial"/>
                <a:ea typeface="Arial"/>
                <a:cs typeface="Arial"/>
                <a:sym typeface="Arial"/>
              </a:rPr>
              <a:t>Table 1 – Descriptive Statistics for Number of Stone Tools </a:t>
            </a:r>
            <a:r>
              <a:rPr lang="en" sz="1100" dirty="0">
                <a:solidFill>
                  <a:schemeClr val="accent6"/>
                </a:solidFill>
                <a:latin typeface="Arial"/>
                <a:ea typeface="Arial"/>
                <a:cs typeface="Arial"/>
                <a:sym typeface="Arial"/>
              </a:rPr>
              <a:t>(n=169)</a:t>
            </a:r>
            <a:endParaRPr sz="1100" dirty="0">
              <a:solidFill>
                <a:schemeClr val="accent6"/>
              </a:solidFill>
              <a:latin typeface="Arial"/>
              <a:ea typeface="Arial"/>
              <a:cs typeface="Arial"/>
              <a:sym typeface="Arial"/>
            </a:endParaRPr>
          </a:p>
          <a:p>
            <a:pPr marL="0" indent="0">
              <a:spcBef>
                <a:spcPts val="600"/>
              </a:spcBef>
              <a:spcAft>
                <a:spcPts val="1200"/>
              </a:spcAft>
              <a:buNone/>
            </a:pPr>
            <a:endParaRPr sz="1050" dirty="0">
              <a:solidFill>
                <a:schemeClr val="accent6"/>
              </a:solidFill>
            </a:endParaRPr>
          </a:p>
        </p:txBody>
      </p:sp>
      <p:graphicFrame>
        <p:nvGraphicFramePr>
          <p:cNvPr id="100" name="Google Shape;100;p16"/>
          <p:cNvGraphicFramePr/>
          <p:nvPr>
            <p:extLst>
              <p:ext uri="{D42A27DB-BD31-4B8C-83A1-F6EECF244321}">
                <p14:modId xmlns:p14="http://schemas.microsoft.com/office/powerpoint/2010/main" val="4033043307"/>
              </p:ext>
            </p:extLst>
          </p:nvPr>
        </p:nvGraphicFramePr>
        <p:xfrm>
          <a:off x="256960" y="1827812"/>
          <a:ext cx="3931860" cy="864500"/>
        </p:xfrm>
        <a:graphic>
          <a:graphicData uri="http://schemas.openxmlformats.org/drawingml/2006/table">
            <a:tbl>
              <a:tblPr>
                <a:noFill/>
                <a:tableStyleId>{116C01AE-5E99-4A3C-9B2E-D2C48EC2D4CA}</a:tableStyleId>
              </a:tblPr>
              <a:tblGrid>
                <a:gridCol w="1310620"/>
                <a:gridCol w="1100671"/>
                <a:gridCol w="1520569"/>
              </a:tblGrid>
              <a:tr h="345794">
                <a:tc>
                  <a:txBody>
                    <a:bodyPr/>
                    <a:lstStyle/>
                    <a:p>
                      <a:pPr marL="0" lvl="0" indent="0" algn="l" rtl="0">
                        <a:spcBef>
                          <a:spcPts val="0"/>
                        </a:spcBef>
                        <a:spcAft>
                          <a:spcPts val="0"/>
                        </a:spcAft>
                        <a:buNone/>
                      </a:pPr>
                      <a:endParaRPr sz="1200" dirty="0">
                        <a:solidFill>
                          <a:schemeClr val="accent5"/>
                        </a:solidFill>
                        <a:latin typeface="Roboto Slab Regular"/>
                        <a:ea typeface="Roboto Slab Regular"/>
                        <a:cs typeface="Roboto Slab Regular"/>
                        <a:sym typeface="Roboto Slab Regular"/>
                      </a:endParaRPr>
                    </a:p>
                  </a:txBody>
                  <a:tcPr marL="68569" marR="68569" marT="68569" marB="68569">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accent5"/>
                          </a:solidFill>
                          <a:latin typeface="Roboto Slab"/>
                          <a:ea typeface="Roboto Slab"/>
                          <a:cs typeface="Roboto Slab"/>
                          <a:sym typeface="Roboto Slab"/>
                        </a:rPr>
                        <a:t>Median</a:t>
                      </a:r>
                      <a:endParaRPr sz="1200" b="1" dirty="0">
                        <a:solidFill>
                          <a:schemeClr val="accent5"/>
                        </a:solidFill>
                        <a:latin typeface="Roboto Slab"/>
                        <a:ea typeface="Roboto Slab"/>
                        <a:cs typeface="Roboto Slab"/>
                        <a:sym typeface="Roboto Slab"/>
                      </a:endParaRPr>
                    </a:p>
                  </a:txBody>
                  <a:tcPr marL="68569" marR="68569" marT="68569" marB="68569">
                    <a:lnL w="9525" cap="flat" cmpd="sng">
                      <a:solidFill>
                        <a:schemeClr val="lt2"/>
                      </a:solidFill>
                      <a:prstDash val="solid"/>
                      <a:round/>
                      <a:headEnd type="none" w="sm" len="sm"/>
                      <a:tailEnd type="none" w="sm" len="sm"/>
                    </a:lnL>
                  </a:tcPr>
                </a:tc>
                <a:tc>
                  <a:txBody>
                    <a:bodyPr/>
                    <a:lstStyle/>
                    <a:p>
                      <a:pPr marL="0" lvl="0" indent="0" algn="l" rtl="0">
                        <a:spcBef>
                          <a:spcPts val="0"/>
                        </a:spcBef>
                        <a:spcAft>
                          <a:spcPts val="0"/>
                        </a:spcAft>
                        <a:buNone/>
                      </a:pPr>
                      <a:r>
                        <a:rPr lang="en" sz="1200" b="1">
                          <a:solidFill>
                            <a:schemeClr val="accent5"/>
                          </a:solidFill>
                          <a:latin typeface="Roboto Slab"/>
                          <a:ea typeface="Roboto Slab"/>
                          <a:cs typeface="Roboto Slab"/>
                          <a:sym typeface="Roboto Slab"/>
                        </a:rPr>
                        <a:t>Interquartile Range</a:t>
                      </a:r>
                      <a:endParaRPr sz="1200" b="1">
                        <a:solidFill>
                          <a:schemeClr val="accent5"/>
                        </a:solidFill>
                        <a:latin typeface="Roboto Slab"/>
                        <a:ea typeface="Roboto Slab"/>
                        <a:cs typeface="Roboto Slab"/>
                        <a:sym typeface="Roboto Slab"/>
                      </a:endParaRPr>
                    </a:p>
                  </a:txBody>
                  <a:tcPr marL="68569" marR="68569" marT="68569" marB="68569"/>
                </a:tc>
              </a:tr>
              <a:tr h="518706">
                <a:tc>
                  <a:txBody>
                    <a:bodyPr/>
                    <a:lstStyle/>
                    <a:p>
                      <a:pPr marL="0" lvl="0" indent="0" algn="l" rtl="0">
                        <a:spcBef>
                          <a:spcPts val="0"/>
                        </a:spcBef>
                        <a:spcAft>
                          <a:spcPts val="0"/>
                        </a:spcAft>
                        <a:buNone/>
                      </a:pPr>
                      <a:r>
                        <a:rPr lang="en" sz="1200" b="1" dirty="0">
                          <a:solidFill>
                            <a:schemeClr val="accent5"/>
                          </a:solidFill>
                          <a:latin typeface="Roboto Slab"/>
                          <a:ea typeface="Roboto Slab"/>
                          <a:cs typeface="Roboto Slab"/>
                          <a:sym typeface="Roboto Slab"/>
                        </a:rPr>
                        <a:t>Number of Stone Tools</a:t>
                      </a:r>
                      <a:endParaRPr sz="1200" b="1" dirty="0">
                        <a:solidFill>
                          <a:schemeClr val="accent5"/>
                        </a:solidFill>
                        <a:latin typeface="Roboto Slab"/>
                        <a:ea typeface="Roboto Slab"/>
                        <a:cs typeface="Roboto Slab"/>
                        <a:sym typeface="Roboto Slab"/>
                      </a:endParaRPr>
                    </a:p>
                  </a:txBody>
                  <a:tcPr marL="68569" marR="68569" marT="68569" marB="68569">
                    <a:lnT w="9525" cap="flat" cmpd="sng">
                      <a:solidFill>
                        <a:schemeClr val="lt2"/>
                      </a:solidFill>
                      <a:prstDash val="solid"/>
                      <a:round/>
                      <a:headEnd type="none" w="sm" len="sm"/>
                      <a:tailEnd type="none" w="sm" len="sm"/>
                    </a:lnT>
                  </a:tcPr>
                </a:tc>
                <a:tc>
                  <a:txBody>
                    <a:bodyPr/>
                    <a:lstStyle/>
                    <a:p>
                      <a:pPr marL="0" lvl="0" indent="0" algn="l" rtl="0">
                        <a:spcBef>
                          <a:spcPts val="0"/>
                        </a:spcBef>
                        <a:spcAft>
                          <a:spcPts val="0"/>
                        </a:spcAft>
                        <a:buNone/>
                      </a:pPr>
                      <a:r>
                        <a:rPr lang="en" sz="1200" dirty="0">
                          <a:solidFill>
                            <a:schemeClr val="accent5"/>
                          </a:solidFill>
                          <a:latin typeface="Roboto Slab Regular"/>
                          <a:ea typeface="Roboto Slab Regular"/>
                          <a:cs typeface="Roboto Slab Regular"/>
                          <a:sym typeface="Roboto Slab Regular"/>
                        </a:rPr>
                        <a:t>0 tools</a:t>
                      </a:r>
                      <a:endParaRPr sz="1200" dirty="0">
                        <a:solidFill>
                          <a:schemeClr val="accent5"/>
                        </a:solidFill>
                        <a:latin typeface="Roboto Slab Regular"/>
                        <a:ea typeface="Roboto Slab Regular"/>
                        <a:cs typeface="Roboto Slab Regular"/>
                        <a:sym typeface="Roboto Slab Regular"/>
                      </a:endParaRPr>
                    </a:p>
                  </a:txBody>
                  <a:tcPr marL="68569" marR="68569" marT="68569" marB="68569"/>
                </a:tc>
                <a:tc>
                  <a:txBody>
                    <a:bodyPr/>
                    <a:lstStyle/>
                    <a:p>
                      <a:pPr marL="0" lvl="0" indent="0" algn="l" rtl="0">
                        <a:spcBef>
                          <a:spcPts val="0"/>
                        </a:spcBef>
                        <a:spcAft>
                          <a:spcPts val="0"/>
                        </a:spcAft>
                        <a:buNone/>
                      </a:pPr>
                      <a:r>
                        <a:rPr lang="en" sz="1200" dirty="0">
                          <a:solidFill>
                            <a:schemeClr val="accent5"/>
                          </a:solidFill>
                          <a:latin typeface="Roboto Slab Regular"/>
                          <a:ea typeface="Roboto Slab Regular"/>
                          <a:cs typeface="Roboto Slab Regular"/>
                          <a:sym typeface="Roboto Slab Regular"/>
                        </a:rPr>
                        <a:t>2 tools</a:t>
                      </a:r>
                      <a:endParaRPr sz="1200" dirty="0">
                        <a:solidFill>
                          <a:schemeClr val="accent5"/>
                        </a:solidFill>
                        <a:latin typeface="Roboto Slab Regular"/>
                        <a:ea typeface="Roboto Slab Regular"/>
                        <a:cs typeface="Roboto Slab Regular"/>
                        <a:sym typeface="Roboto Slab Regular"/>
                      </a:endParaRPr>
                    </a:p>
                  </a:txBody>
                  <a:tcPr marL="68569" marR="68569" marT="68569" marB="68569"/>
                </a:tc>
              </a:tr>
            </a:tbl>
          </a:graphicData>
        </a:graphic>
      </p:graphicFrame>
      <p:sp>
        <p:nvSpPr>
          <p:cNvPr id="101" name="Google Shape;101;p16"/>
          <p:cNvSpPr txBox="1">
            <a:spLocks noGrp="1"/>
          </p:cNvSpPr>
          <p:nvPr>
            <p:ph type="body" idx="1"/>
          </p:nvPr>
        </p:nvSpPr>
        <p:spPr>
          <a:xfrm>
            <a:off x="186813" y="2831596"/>
            <a:ext cx="3943920" cy="617213"/>
          </a:xfrm>
          <a:prstGeom prst="rect">
            <a:avLst/>
          </a:prstGeom>
        </p:spPr>
        <p:txBody>
          <a:bodyPr spcFirstLastPara="1" wrap="square" lIns="68569" tIns="68569" rIns="68569" bIns="68569" anchor="t" anchorCtr="0">
            <a:noAutofit/>
          </a:bodyPr>
          <a:lstStyle/>
          <a:p>
            <a:pPr marL="0" indent="0">
              <a:buNone/>
            </a:pPr>
            <a:r>
              <a:rPr lang="en" sz="1400" dirty="0">
                <a:solidFill>
                  <a:schemeClr val="accent6"/>
                </a:solidFill>
                <a:latin typeface="Arial"/>
                <a:ea typeface="Arial"/>
                <a:cs typeface="Arial"/>
                <a:sym typeface="Arial"/>
              </a:rPr>
              <a:t>Table 2 – Descriptive Statistics for Excavation Level and Debitage Counts</a:t>
            </a:r>
            <a:r>
              <a:rPr lang="en" sz="1600" dirty="0">
                <a:solidFill>
                  <a:schemeClr val="accent6"/>
                </a:solidFill>
                <a:latin typeface="Arial"/>
                <a:ea typeface="Arial"/>
                <a:cs typeface="Arial"/>
                <a:sym typeface="Arial"/>
              </a:rPr>
              <a:t> </a:t>
            </a:r>
            <a:r>
              <a:rPr lang="en" sz="1200" dirty="0">
                <a:solidFill>
                  <a:schemeClr val="accent6"/>
                </a:solidFill>
                <a:latin typeface="Arial"/>
                <a:ea typeface="Arial"/>
                <a:cs typeface="Arial"/>
                <a:sym typeface="Arial"/>
              </a:rPr>
              <a:t>(n=169)</a:t>
            </a:r>
            <a:endParaRPr sz="1600" dirty="0">
              <a:solidFill>
                <a:schemeClr val="accent6"/>
              </a:solidFill>
              <a:latin typeface="Arial"/>
              <a:ea typeface="Arial"/>
              <a:cs typeface="Arial"/>
              <a:sym typeface="Arial"/>
            </a:endParaRPr>
          </a:p>
          <a:p>
            <a:pPr marL="0" indent="0">
              <a:spcBef>
                <a:spcPts val="600"/>
              </a:spcBef>
              <a:spcAft>
                <a:spcPts val="1200"/>
              </a:spcAft>
              <a:buNone/>
            </a:pPr>
            <a:endParaRPr sz="1600" dirty="0">
              <a:solidFill>
                <a:schemeClr val="accent6"/>
              </a:solidFill>
            </a:endParaRPr>
          </a:p>
        </p:txBody>
      </p:sp>
      <p:graphicFrame>
        <p:nvGraphicFramePr>
          <p:cNvPr id="102" name="Google Shape;102;p16"/>
          <p:cNvGraphicFramePr/>
          <p:nvPr>
            <p:extLst>
              <p:ext uri="{D42A27DB-BD31-4B8C-83A1-F6EECF244321}">
                <p14:modId xmlns:p14="http://schemas.microsoft.com/office/powerpoint/2010/main" val="2833207972"/>
              </p:ext>
            </p:extLst>
          </p:nvPr>
        </p:nvGraphicFramePr>
        <p:xfrm>
          <a:off x="198873" y="3448809"/>
          <a:ext cx="3931860" cy="1480622"/>
        </p:xfrm>
        <a:graphic>
          <a:graphicData uri="http://schemas.openxmlformats.org/drawingml/2006/table">
            <a:tbl>
              <a:tblPr>
                <a:noFill/>
                <a:tableStyleId>{116C01AE-5E99-4A3C-9B2E-D2C48EC2D4CA}</a:tableStyleId>
              </a:tblPr>
              <a:tblGrid>
                <a:gridCol w="1310620"/>
                <a:gridCol w="1100671"/>
                <a:gridCol w="1520569"/>
              </a:tblGrid>
              <a:tr h="391083">
                <a:tc>
                  <a:txBody>
                    <a:bodyPr/>
                    <a:lstStyle/>
                    <a:p>
                      <a:pPr marL="0" lvl="0" indent="0" algn="l" rtl="0">
                        <a:spcBef>
                          <a:spcPts val="0"/>
                        </a:spcBef>
                        <a:spcAft>
                          <a:spcPts val="0"/>
                        </a:spcAft>
                        <a:buNone/>
                      </a:pPr>
                      <a:endParaRPr sz="1200" dirty="0">
                        <a:solidFill>
                          <a:schemeClr val="accent5"/>
                        </a:solidFill>
                        <a:latin typeface="Roboto Slab Regular"/>
                        <a:ea typeface="Roboto Slab Regular"/>
                        <a:cs typeface="Roboto Slab Regular"/>
                        <a:sym typeface="Roboto Slab Regular"/>
                      </a:endParaRPr>
                    </a:p>
                  </a:txBody>
                  <a:tcPr marL="68569" marR="68569" marT="68569" marB="68569">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accent5"/>
                          </a:solidFill>
                          <a:latin typeface="Roboto Slab"/>
                          <a:ea typeface="Roboto Slab"/>
                          <a:cs typeface="Roboto Slab"/>
                          <a:sym typeface="Roboto Slab"/>
                        </a:rPr>
                        <a:t>Median</a:t>
                      </a:r>
                      <a:endParaRPr sz="1200" b="1" dirty="0">
                        <a:solidFill>
                          <a:schemeClr val="accent5"/>
                        </a:solidFill>
                        <a:latin typeface="Roboto Slab"/>
                        <a:ea typeface="Roboto Slab"/>
                        <a:cs typeface="Roboto Slab"/>
                        <a:sym typeface="Roboto Slab"/>
                      </a:endParaRPr>
                    </a:p>
                  </a:txBody>
                  <a:tcPr marL="68569" marR="68569" marT="68569" marB="68569">
                    <a:lnL w="9525" cap="flat" cmpd="sng">
                      <a:solidFill>
                        <a:schemeClr val="lt2"/>
                      </a:solidFill>
                      <a:prstDash val="solid"/>
                      <a:round/>
                      <a:headEnd type="none" w="sm" len="sm"/>
                      <a:tailEnd type="none" w="sm" len="sm"/>
                    </a:lnL>
                  </a:tcPr>
                </a:tc>
                <a:tc>
                  <a:txBody>
                    <a:bodyPr/>
                    <a:lstStyle/>
                    <a:p>
                      <a:pPr marL="0" lvl="0" indent="0" algn="l" rtl="0">
                        <a:spcBef>
                          <a:spcPts val="0"/>
                        </a:spcBef>
                        <a:spcAft>
                          <a:spcPts val="0"/>
                        </a:spcAft>
                        <a:buNone/>
                      </a:pPr>
                      <a:r>
                        <a:rPr lang="en" sz="1200" b="1">
                          <a:solidFill>
                            <a:schemeClr val="accent5"/>
                          </a:solidFill>
                          <a:latin typeface="Roboto Slab"/>
                          <a:ea typeface="Roboto Slab"/>
                          <a:cs typeface="Roboto Slab"/>
                          <a:sym typeface="Roboto Slab"/>
                        </a:rPr>
                        <a:t>Interquartile Range</a:t>
                      </a:r>
                      <a:endParaRPr sz="1200" b="1">
                        <a:solidFill>
                          <a:schemeClr val="accent5"/>
                        </a:solidFill>
                        <a:latin typeface="Roboto Slab"/>
                        <a:ea typeface="Roboto Slab"/>
                        <a:cs typeface="Roboto Slab"/>
                        <a:sym typeface="Roboto Slab"/>
                      </a:endParaRPr>
                    </a:p>
                  </a:txBody>
                  <a:tcPr marL="68569" marR="68569" marT="68569" marB="68569"/>
                </a:tc>
              </a:tr>
              <a:tr h="396384">
                <a:tc>
                  <a:txBody>
                    <a:bodyPr/>
                    <a:lstStyle/>
                    <a:p>
                      <a:pPr marL="0" lvl="0" indent="0" algn="l" rtl="0">
                        <a:spcBef>
                          <a:spcPts val="0"/>
                        </a:spcBef>
                        <a:spcAft>
                          <a:spcPts val="0"/>
                        </a:spcAft>
                        <a:buNone/>
                      </a:pPr>
                      <a:r>
                        <a:rPr lang="en" sz="1200" b="1">
                          <a:solidFill>
                            <a:schemeClr val="accent5"/>
                          </a:solidFill>
                          <a:latin typeface="Roboto Slab"/>
                          <a:ea typeface="Roboto Slab"/>
                          <a:cs typeface="Roboto Slab"/>
                          <a:sym typeface="Roboto Slab"/>
                        </a:rPr>
                        <a:t>Excavation Level</a:t>
                      </a:r>
                      <a:endParaRPr sz="1200" b="1">
                        <a:solidFill>
                          <a:schemeClr val="accent5"/>
                        </a:solidFill>
                        <a:latin typeface="Roboto Slab"/>
                        <a:ea typeface="Roboto Slab"/>
                        <a:cs typeface="Roboto Slab"/>
                        <a:sym typeface="Roboto Slab"/>
                      </a:endParaRPr>
                    </a:p>
                  </a:txBody>
                  <a:tcPr marL="68569" marR="68569" marT="68569" marB="68569">
                    <a:lnT w="9525" cap="flat" cmpd="sng">
                      <a:solidFill>
                        <a:schemeClr val="lt2"/>
                      </a:solidFill>
                      <a:prstDash val="solid"/>
                      <a:round/>
                      <a:headEnd type="none" w="sm" len="sm"/>
                      <a:tailEnd type="none" w="sm" len="sm"/>
                    </a:lnT>
                  </a:tcPr>
                </a:tc>
                <a:tc>
                  <a:txBody>
                    <a:bodyPr/>
                    <a:lstStyle/>
                    <a:p>
                      <a:pPr marL="0" lvl="0" indent="0" algn="l" rtl="0">
                        <a:spcBef>
                          <a:spcPts val="0"/>
                        </a:spcBef>
                        <a:spcAft>
                          <a:spcPts val="0"/>
                        </a:spcAft>
                        <a:buNone/>
                      </a:pPr>
                      <a:r>
                        <a:rPr lang="en" sz="1200" dirty="0">
                          <a:solidFill>
                            <a:schemeClr val="accent5"/>
                          </a:solidFill>
                          <a:latin typeface="Roboto Slab Regular"/>
                          <a:ea typeface="Roboto Slab Regular"/>
                          <a:cs typeface="Roboto Slab Regular"/>
                          <a:sym typeface="Roboto Slab Regular"/>
                        </a:rPr>
                        <a:t>Level 2</a:t>
                      </a:r>
                      <a:endParaRPr sz="1200" dirty="0">
                        <a:solidFill>
                          <a:schemeClr val="accent5"/>
                        </a:solidFill>
                        <a:latin typeface="Roboto Slab Regular"/>
                        <a:ea typeface="Roboto Slab Regular"/>
                        <a:cs typeface="Roboto Slab Regular"/>
                        <a:sym typeface="Roboto Slab Regular"/>
                      </a:endParaRPr>
                    </a:p>
                  </a:txBody>
                  <a:tcPr marL="68569" marR="68569" marT="68569" marB="68569"/>
                </a:tc>
                <a:tc>
                  <a:txBody>
                    <a:bodyPr/>
                    <a:lstStyle/>
                    <a:p>
                      <a:pPr marL="0" lvl="0" indent="0" algn="l" rtl="0">
                        <a:spcBef>
                          <a:spcPts val="0"/>
                        </a:spcBef>
                        <a:spcAft>
                          <a:spcPts val="0"/>
                        </a:spcAft>
                        <a:buNone/>
                      </a:pPr>
                      <a:r>
                        <a:rPr lang="en" sz="1200" dirty="0">
                          <a:solidFill>
                            <a:schemeClr val="accent5"/>
                          </a:solidFill>
                          <a:latin typeface="Roboto Slab Regular"/>
                          <a:ea typeface="Roboto Slab Regular"/>
                          <a:cs typeface="Roboto Slab Regular"/>
                          <a:sym typeface="Roboto Slab Regular"/>
                        </a:rPr>
                        <a:t>5 levels</a:t>
                      </a:r>
                      <a:endParaRPr sz="1200" dirty="0">
                        <a:solidFill>
                          <a:schemeClr val="accent5"/>
                        </a:solidFill>
                        <a:latin typeface="Roboto Slab Regular"/>
                        <a:ea typeface="Roboto Slab Regular"/>
                        <a:cs typeface="Roboto Slab Regular"/>
                        <a:sym typeface="Roboto Slab Regular"/>
                      </a:endParaRPr>
                    </a:p>
                  </a:txBody>
                  <a:tcPr marL="68569" marR="68569" marT="68569" marB="68569"/>
                </a:tc>
              </a:tr>
              <a:tr h="586641">
                <a:tc>
                  <a:txBody>
                    <a:bodyPr/>
                    <a:lstStyle/>
                    <a:p>
                      <a:pPr marL="0" lvl="0" indent="0" algn="l" rtl="0">
                        <a:spcBef>
                          <a:spcPts val="0"/>
                        </a:spcBef>
                        <a:spcAft>
                          <a:spcPts val="0"/>
                        </a:spcAft>
                        <a:buNone/>
                      </a:pPr>
                      <a:r>
                        <a:rPr lang="en" sz="1200" b="1" dirty="0">
                          <a:solidFill>
                            <a:schemeClr val="accent5"/>
                          </a:solidFill>
                          <a:latin typeface="Roboto Slab"/>
                          <a:ea typeface="Roboto Slab"/>
                          <a:cs typeface="Roboto Slab"/>
                          <a:sym typeface="Roboto Slab"/>
                        </a:rPr>
                        <a:t>Debitage Counts</a:t>
                      </a:r>
                      <a:endParaRPr sz="1200" b="1" dirty="0">
                        <a:solidFill>
                          <a:schemeClr val="accent5"/>
                        </a:solidFill>
                        <a:latin typeface="Roboto Slab"/>
                        <a:ea typeface="Roboto Slab"/>
                        <a:cs typeface="Roboto Slab"/>
                        <a:sym typeface="Roboto Slab"/>
                      </a:endParaRPr>
                    </a:p>
                  </a:txBody>
                  <a:tcPr marL="68569" marR="68569" marT="68569" marB="68569"/>
                </a:tc>
                <a:tc>
                  <a:txBody>
                    <a:bodyPr/>
                    <a:lstStyle/>
                    <a:p>
                      <a:pPr marL="0" lvl="0" indent="0" algn="l" rtl="0">
                        <a:spcBef>
                          <a:spcPts val="0"/>
                        </a:spcBef>
                        <a:spcAft>
                          <a:spcPts val="0"/>
                        </a:spcAft>
                        <a:buNone/>
                      </a:pPr>
                      <a:r>
                        <a:rPr lang="en" sz="1200">
                          <a:solidFill>
                            <a:schemeClr val="accent5"/>
                          </a:solidFill>
                          <a:latin typeface="Roboto Slab Regular"/>
                          <a:ea typeface="Roboto Slab Regular"/>
                          <a:cs typeface="Roboto Slab Regular"/>
                          <a:sym typeface="Roboto Slab Regular"/>
                        </a:rPr>
                        <a:t>48 pieces of debitage</a:t>
                      </a:r>
                      <a:endParaRPr sz="1200">
                        <a:solidFill>
                          <a:schemeClr val="accent5"/>
                        </a:solidFill>
                        <a:latin typeface="Roboto Slab Regular"/>
                        <a:ea typeface="Roboto Slab Regular"/>
                        <a:cs typeface="Roboto Slab Regular"/>
                        <a:sym typeface="Roboto Slab Regular"/>
                      </a:endParaRPr>
                    </a:p>
                  </a:txBody>
                  <a:tcPr marL="68569" marR="68569" marT="68569" marB="68569"/>
                </a:tc>
                <a:tc>
                  <a:txBody>
                    <a:bodyPr/>
                    <a:lstStyle/>
                    <a:p>
                      <a:pPr marL="0" lvl="0" indent="0" algn="l" rtl="0">
                        <a:spcBef>
                          <a:spcPts val="0"/>
                        </a:spcBef>
                        <a:spcAft>
                          <a:spcPts val="0"/>
                        </a:spcAft>
                        <a:buNone/>
                      </a:pPr>
                      <a:r>
                        <a:rPr lang="en" sz="1200" dirty="0">
                          <a:solidFill>
                            <a:schemeClr val="accent5"/>
                          </a:solidFill>
                          <a:latin typeface="Roboto Slab Regular"/>
                          <a:ea typeface="Roboto Slab Regular"/>
                          <a:cs typeface="Roboto Slab Regular"/>
                          <a:sym typeface="Roboto Slab Regular"/>
                        </a:rPr>
                        <a:t>122 pieces of debitage</a:t>
                      </a:r>
                      <a:endParaRPr sz="1200" dirty="0">
                        <a:solidFill>
                          <a:schemeClr val="accent5"/>
                        </a:solidFill>
                        <a:latin typeface="Roboto Slab Regular"/>
                        <a:ea typeface="Roboto Slab Regular"/>
                        <a:cs typeface="Roboto Slab Regular"/>
                        <a:sym typeface="Roboto Slab Regular"/>
                      </a:endParaRPr>
                    </a:p>
                  </a:txBody>
                  <a:tcPr marL="68569" marR="68569" marT="68569" marB="68569"/>
                </a:tc>
              </a:tr>
            </a:tbl>
          </a:graphicData>
        </a:graphic>
      </p:graphicFrame>
      <p:pic>
        <p:nvPicPr>
          <p:cNvPr id="103" name="Google Shape;103;p16"/>
          <p:cNvPicPr preferRelativeResize="0"/>
          <p:nvPr/>
        </p:nvPicPr>
        <p:blipFill>
          <a:blip r:embed="rId3">
            <a:alphaModFix/>
          </a:blip>
          <a:stretch>
            <a:fillRect/>
          </a:stretch>
        </p:blipFill>
        <p:spPr>
          <a:xfrm>
            <a:off x="4258219" y="30695"/>
            <a:ext cx="2582663" cy="1644412"/>
          </a:xfrm>
          <a:prstGeom prst="rect">
            <a:avLst/>
          </a:prstGeom>
          <a:noFill/>
          <a:ln w="3175" cap="flat" cmpd="sng">
            <a:solidFill>
              <a:schemeClr val="dk2"/>
            </a:solidFill>
            <a:prstDash val="solid"/>
            <a:round/>
            <a:headEnd type="none" w="sm" len="sm"/>
            <a:tailEnd type="none" w="sm" len="sm"/>
          </a:ln>
        </p:spPr>
      </p:pic>
      <p:pic>
        <p:nvPicPr>
          <p:cNvPr id="104" name="Google Shape;104;p16"/>
          <p:cNvPicPr preferRelativeResize="0"/>
          <p:nvPr/>
        </p:nvPicPr>
        <p:blipFill>
          <a:blip r:embed="rId4">
            <a:alphaModFix/>
          </a:blip>
          <a:stretch>
            <a:fillRect/>
          </a:stretch>
        </p:blipFill>
        <p:spPr>
          <a:xfrm>
            <a:off x="4246907" y="1673620"/>
            <a:ext cx="2605285" cy="1651820"/>
          </a:xfrm>
          <a:prstGeom prst="rect">
            <a:avLst/>
          </a:prstGeom>
          <a:noFill/>
          <a:ln w="3175" cap="flat" cmpd="sng">
            <a:solidFill>
              <a:schemeClr val="dk2"/>
            </a:solidFill>
            <a:prstDash val="solid"/>
            <a:round/>
            <a:headEnd type="none" w="sm" len="sm"/>
            <a:tailEnd type="none" w="sm" len="sm"/>
          </a:ln>
        </p:spPr>
      </p:pic>
      <p:pic>
        <p:nvPicPr>
          <p:cNvPr id="105" name="Google Shape;105;p16"/>
          <p:cNvPicPr preferRelativeResize="0"/>
          <p:nvPr/>
        </p:nvPicPr>
        <p:blipFill>
          <a:blip r:embed="rId5">
            <a:alphaModFix/>
          </a:blip>
          <a:stretch>
            <a:fillRect/>
          </a:stretch>
        </p:blipFill>
        <p:spPr>
          <a:xfrm>
            <a:off x="4258219" y="3355895"/>
            <a:ext cx="2599782" cy="1787605"/>
          </a:xfrm>
          <a:prstGeom prst="rect">
            <a:avLst/>
          </a:prstGeom>
          <a:noFill/>
          <a:ln w="317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2" name="Rectangle 1"/>
          <p:cNvSpPr/>
          <p:nvPr/>
        </p:nvSpPr>
        <p:spPr>
          <a:xfrm>
            <a:off x="304369" y="1159466"/>
            <a:ext cx="459306" cy="247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Google Shape;110;p17"/>
          <p:cNvSpPr txBox="1">
            <a:spLocks noGrp="1"/>
          </p:cNvSpPr>
          <p:nvPr>
            <p:ph type="title"/>
          </p:nvPr>
        </p:nvSpPr>
        <p:spPr>
          <a:xfrm>
            <a:off x="266260" y="307189"/>
            <a:ext cx="6276150" cy="514575"/>
          </a:xfrm>
          <a:prstGeom prst="rect">
            <a:avLst/>
          </a:prstGeom>
        </p:spPr>
        <p:txBody>
          <a:bodyPr spcFirstLastPara="1" wrap="square" lIns="68569" tIns="68569" rIns="68569" bIns="68569" anchor="b" anchorCtr="0">
            <a:noAutofit/>
          </a:bodyPr>
          <a:lstStyle/>
          <a:p>
            <a:r>
              <a:rPr lang="en" dirty="0"/>
              <a:t>Results</a:t>
            </a:r>
            <a:endParaRPr dirty="0"/>
          </a:p>
        </p:txBody>
      </p:sp>
      <p:sp>
        <p:nvSpPr>
          <p:cNvPr id="111" name="Google Shape;111;p17"/>
          <p:cNvSpPr txBox="1"/>
          <p:nvPr/>
        </p:nvSpPr>
        <p:spPr>
          <a:xfrm>
            <a:off x="304369" y="703385"/>
            <a:ext cx="6387300" cy="2243597"/>
          </a:xfrm>
          <a:prstGeom prst="rect">
            <a:avLst/>
          </a:prstGeom>
          <a:noFill/>
          <a:ln w="38100" cap="flat" cmpd="sng">
            <a:solidFill>
              <a:schemeClr val="dk2"/>
            </a:solidFill>
            <a:prstDash val="solid"/>
            <a:round/>
            <a:headEnd type="none" w="sm" len="sm"/>
            <a:tailEnd type="none" w="sm" len="sm"/>
          </a:ln>
        </p:spPr>
        <p:txBody>
          <a:bodyPr spcFirstLastPara="1" wrap="square" lIns="68569" tIns="68569" rIns="68569" bIns="68569" anchor="t" anchorCtr="0">
            <a:noAutofit/>
          </a:bodyPr>
          <a:lstStyle/>
          <a:p>
            <a:r>
              <a:rPr lang="en" sz="1100" b="1" dirty="0">
                <a:solidFill>
                  <a:schemeClr val="accent5"/>
                </a:solidFill>
                <a:latin typeface="Roboto Slab"/>
                <a:ea typeface="Roboto Slab"/>
                <a:cs typeface="Roboto Slab"/>
                <a:sym typeface="Roboto Slab"/>
              </a:rPr>
              <a:t>Hypotheses</a:t>
            </a:r>
            <a:endParaRPr sz="1200" b="1" dirty="0">
              <a:solidFill>
                <a:schemeClr val="accent5"/>
              </a:solidFill>
              <a:latin typeface="Roboto Slab"/>
              <a:ea typeface="Roboto Slab"/>
              <a:cs typeface="Roboto Slab"/>
              <a:sym typeface="Roboto Slab"/>
            </a:endParaRPr>
          </a:p>
          <a:p>
            <a:r>
              <a:rPr lang="en" sz="1100" dirty="0">
                <a:solidFill>
                  <a:schemeClr val="lt2"/>
                </a:solidFill>
                <a:latin typeface="Roboto Slab"/>
                <a:ea typeface="Roboto Slab"/>
                <a:cs typeface="Roboto Slab"/>
                <a:sym typeface="Roboto Slab"/>
              </a:rPr>
              <a:t>H</a:t>
            </a:r>
            <a:r>
              <a:rPr lang="en" sz="1100" baseline="-25000" dirty="0">
                <a:solidFill>
                  <a:schemeClr val="lt2"/>
                </a:solidFill>
                <a:latin typeface="Roboto Slab"/>
                <a:ea typeface="Roboto Slab"/>
                <a:cs typeface="Roboto Slab"/>
                <a:sym typeface="Roboto Slab"/>
              </a:rPr>
              <a:t>01</a:t>
            </a:r>
            <a:r>
              <a:rPr lang="en" sz="1100" dirty="0">
                <a:solidFill>
                  <a:schemeClr val="lt2"/>
                </a:solidFill>
                <a:latin typeface="Roboto Slab"/>
                <a:ea typeface="Roboto Slab"/>
                <a:cs typeface="Roboto Slab"/>
                <a:sym typeface="Roboto Slab"/>
              </a:rPr>
              <a:t>: Controlling for debitage count, variation in excavation level does not explain the variation in number of stone tools</a:t>
            </a:r>
            <a:endParaRPr sz="1100" dirty="0">
              <a:solidFill>
                <a:schemeClr val="lt2"/>
              </a:solidFill>
              <a:latin typeface="Roboto Slab"/>
              <a:ea typeface="Roboto Slab"/>
              <a:cs typeface="Roboto Slab"/>
              <a:sym typeface="Roboto Slab"/>
            </a:endParaRPr>
          </a:p>
          <a:p>
            <a:r>
              <a:rPr lang="en" sz="1100" dirty="0">
                <a:solidFill>
                  <a:schemeClr val="lt2"/>
                </a:solidFill>
                <a:latin typeface="Roboto Slab"/>
                <a:ea typeface="Roboto Slab"/>
                <a:cs typeface="Roboto Slab"/>
                <a:sym typeface="Roboto Slab"/>
              </a:rPr>
              <a:t>H</a:t>
            </a:r>
            <a:r>
              <a:rPr lang="en" sz="1100" baseline="-25000" dirty="0">
                <a:solidFill>
                  <a:schemeClr val="lt2"/>
                </a:solidFill>
                <a:latin typeface="Roboto Slab"/>
                <a:ea typeface="Roboto Slab"/>
                <a:cs typeface="Roboto Slab"/>
                <a:sym typeface="Roboto Slab"/>
              </a:rPr>
              <a:t>A1</a:t>
            </a:r>
            <a:r>
              <a:rPr lang="en" sz="1100" dirty="0">
                <a:solidFill>
                  <a:schemeClr val="lt2"/>
                </a:solidFill>
                <a:latin typeface="Roboto Slab"/>
                <a:ea typeface="Roboto Slab"/>
                <a:cs typeface="Roboto Slab"/>
                <a:sym typeface="Roboto Slab"/>
              </a:rPr>
              <a:t>: Controlling for debitage count, variation in excavation level does explain the variation in number of stone tools</a:t>
            </a:r>
            <a:endParaRPr sz="1100" dirty="0">
              <a:solidFill>
                <a:schemeClr val="lt2"/>
              </a:solidFill>
              <a:latin typeface="Roboto Slab"/>
              <a:ea typeface="Roboto Slab"/>
              <a:cs typeface="Roboto Slab"/>
              <a:sym typeface="Roboto Slab"/>
            </a:endParaRPr>
          </a:p>
          <a:p>
            <a:r>
              <a:rPr lang="en" sz="1100" dirty="0">
                <a:solidFill>
                  <a:schemeClr val="lt2"/>
                </a:solidFill>
                <a:latin typeface="Roboto Slab"/>
                <a:ea typeface="Roboto Slab"/>
                <a:cs typeface="Roboto Slab"/>
                <a:sym typeface="Roboto Slab"/>
              </a:rPr>
              <a:t>H</a:t>
            </a:r>
            <a:r>
              <a:rPr lang="en" sz="1100" baseline="-25000" dirty="0">
                <a:solidFill>
                  <a:schemeClr val="lt2"/>
                </a:solidFill>
                <a:latin typeface="Roboto Slab"/>
                <a:ea typeface="Roboto Slab"/>
                <a:cs typeface="Roboto Slab"/>
                <a:sym typeface="Roboto Slab"/>
              </a:rPr>
              <a:t>02</a:t>
            </a:r>
            <a:r>
              <a:rPr lang="en" sz="1100" dirty="0">
                <a:solidFill>
                  <a:schemeClr val="lt2"/>
                </a:solidFill>
                <a:latin typeface="Roboto Slab"/>
                <a:ea typeface="Roboto Slab"/>
                <a:cs typeface="Roboto Slab"/>
                <a:sym typeface="Roboto Slab"/>
              </a:rPr>
              <a:t>: Controlling for excavation level, variation in debitage count does not explain the variation in number of stone tools</a:t>
            </a:r>
            <a:endParaRPr sz="1100" dirty="0">
              <a:solidFill>
                <a:schemeClr val="lt2"/>
              </a:solidFill>
              <a:latin typeface="Roboto Slab"/>
              <a:ea typeface="Roboto Slab"/>
              <a:cs typeface="Roboto Slab"/>
              <a:sym typeface="Roboto Slab"/>
            </a:endParaRPr>
          </a:p>
          <a:p>
            <a:r>
              <a:rPr lang="en" sz="1100" dirty="0">
                <a:solidFill>
                  <a:schemeClr val="lt2"/>
                </a:solidFill>
                <a:latin typeface="Roboto Slab"/>
                <a:ea typeface="Roboto Slab"/>
                <a:cs typeface="Roboto Slab"/>
                <a:sym typeface="Roboto Slab"/>
              </a:rPr>
              <a:t>H</a:t>
            </a:r>
            <a:r>
              <a:rPr lang="en" sz="1100" baseline="-25000" dirty="0">
                <a:solidFill>
                  <a:schemeClr val="lt2"/>
                </a:solidFill>
                <a:latin typeface="Roboto Slab"/>
                <a:ea typeface="Roboto Slab"/>
                <a:cs typeface="Roboto Slab"/>
                <a:sym typeface="Roboto Slab"/>
              </a:rPr>
              <a:t>A2</a:t>
            </a:r>
            <a:r>
              <a:rPr lang="en" sz="1100" dirty="0">
                <a:solidFill>
                  <a:schemeClr val="lt2"/>
                </a:solidFill>
                <a:latin typeface="Roboto Slab"/>
                <a:ea typeface="Roboto Slab"/>
                <a:cs typeface="Roboto Slab"/>
                <a:sym typeface="Roboto Slab"/>
              </a:rPr>
              <a:t>: Controlling for excavation level, variation in debitage count does explain the variation in number of stone tools</a:t>
            </a:r>
            <a:endParaRPr sz="1100" dirty="0">
              <a:solidFill>
                <a:schemeClr val="lt2"/>
              </a:solidFill>
              <a:latin typeface="Roboto Slab"/>
              <a:ea typeface="Roboto Slab"/>
              <a:cs typeface="Roboto Slab"/>
              <a:sym typeface="Roboto Slab"/>
            </a:endParaRPr>
          </a:p>
          <a:p>
            <a:r>
              <a:rPr lang="en" sz="1100" dirty="0">
                <a:solidFill>
                  <a:schemeClr val="lt2"/>
                </a:solidFill>
                <a:latin typeface="Roboto Slab"/>
                <a:ea typeface="Roboto Slab"/>
                <a:cs typeface="Roboto Slab"/>
                <a:sym typeface="Roboto Slab"/>
              </a:rPr>
              <a:t>H</a:t>
            </a:r>
            <a:r>
              <a:rPr lang="en" sz="1100" baseline="-25000" dirty="0">
                <a:solidFill>
                  <a:schemeClr val="lt2"/>
                </a:solidFill>
                <a:latin typeface="Roboto Slab"/>
                <a:ea typeface="Roboto Slab"/>
                <a:cs typeface="Roboto Slab"/>
                <a:sym typeface="Roboto Slab"/>
              </a:rPr>
              <a:t>03</a:t>
            </a:r>
            <a:r>
              <a:rPr lang="en" sz="1100" dirty="0">
                <a:solidFill>
                  <a:schemeClr val="lt2"/>
                </a:solidFill>
                <a:latin typeface="Roboto Slab"/>
                <a:ea typeface="Roboto Slab"/>
                <a:cs typeface="Roboto Slab"/>
                <a:sym typeface="Roboto Slab"/>
              </a:rPr>
              <a:t>: There is no interaction between excavation level and debitage count on number of stone tools</a:t>
            </a:r>
            <a:endParaRPr sz="1100" dirty="0">
              <a:solidFill>
                <a:schemeClr val="lt2"/>
              </a:solidFill>
              <a:latin typeface="Roboto Slab"/>
              <a:ea typeface="Roboto Slab"/>
              <a:cs typeface="Roboto Slab"/>
              <a:sym typeface="Roboto Slab"/>
            </a:endParaRPr>
          </a:p>
          <a:p>
            <a:r>
              <a:rPr lang="en" sz="1100" dirty="0">
                <a:solidFill>
                  <a:schemeClr val="lt2"/>
                </a:solidFill>
                <a:latin typeface="Roboto Slab"/>
                <a:ea typeface="Roboto Slab"/>
                <a:cs typeface="Roboto Slab"/>
                <a:sym typeface="Roboto Slab"/>
              </a:rPr>
              <a:t>H</a:t>
            </a:r>
            <a:r>
              <a:rPr lang="en" sz="1100" baseline="-25000" dirty="0">
                <a:solidFill>
                  <a:schemeClr val="lt2"/>
                </a:solidFill>
                <a:latin typeface="Roboto Slab"/>
                <a:ea typeface="Roboto Slab"/>
                <a:cs typeface="Roboto Slab"/>
                <a:sym typeface="Roboto Slab"/>
              </a:rPr>
              <a:t>A3</a:t>
            </a:r>
            <a:r>
              <a:rPr lang="en" sz="1100" dirty="0">
                <a:solidFill>
                  <a:schemeClr val="lt2"/>
                </a:solidFill>
                <a:latin typeface="Roboto Slab"/>
                <a:ea typeface="Roboto Slab"/>
                <a:cs typeface="Roboto Slab"/>
                <a:sym typeface="Roboto Slab"/>
              </a:rPr>
              <a:t>: There is an interaction between excavation level and debitage count on number of stone tools</a:t>
            </a:r>
            <a:endParaRPr sz="1100" dirty="0">
              <a:solidFill>
                <a:schemeClr val="lt2"/>
              </a:solidFill>
              <a:latin typeface="Roboto Slab"/>
              <a:ea typeface="Roboto Slab"/>
              <a:cs typeface="Roboto Slab"/>
              <a:sym typeface="Roboto Slab"/>
            </a:endParaRPr>
          </a:p>
          <a:p>
            <a:endParaRPr sz="1200" dirty="0">
              <a:solidFill>
                <a:schemeClr val="lt2"/>
              </a:solidFill>
              <a:latin typeface="Roboto Slab"/>
              <a:ea typeface="Roboto Slab"/>
              <a:cs typeface="Roboto Slab"/>
              <a:sym typeface="Roboto Slab"/>
            </a:endParaRPr>
          </a:p>
        </p:txBody>
      </p:sp>
      <p:graphicFrame>
        <p:nvGraphicFramePr>
          <p:cNvPr id="112" name="Google Shape;112;p17"/>
          <p:cNvGraphicFramePr/>
          <p:nvPr>
            <p:extLst>
              <p:ext uri="{D42A27DB-BD31-4B8C-83A1-F6EECF244321}">
                <p14:modId xmlns:p14="http://schemas.microsoft.com/office/powerpoint/2010/main" val="4046853393"/>
              </p:ext>
            </p:extLst>
          </p:nvPr>
        </p:nvGraphicFramePr>
        <p:xfrm>
          <a:off x="304369" y="3216210"/>
          <a:ext cx="6387300" cy="1645810"/>
        </p:xfrm>
        <a:graphic>
          <a:graphicData uri="http://schemas.openxmlformats.org/drawingml/2006/table">
            <a:tbl>
              <a:tblPr>
                <a:noFill/>
                <a:tableStyleId>{116C01AE-5E99-4A3C-9B2E-D2C48EC2D4CA}</a:tableStyleId>
              </a:tblPr>
              <a:tblGrid>
                <a:gridCol w="3081926"/>
                <a:gridCol w="723481"/>
                <a:gridCol w="984738"/>
                <a:gridCol w="904080"/>
                <a:gridCol w="693075"/>
              </a:tblGrid>
              <a:tr h="274298">
                <a:tc>
                  <a:txBody>
                    <a:bodyPr/>
                    <a:lstStyle/>
                    <a:p>
                      <a:pPr marL="0" lvl="0" indent="0" algn="l" rtl="0">
                        <a:spcBef>
                          <a:spcPts val="0"/>
                        </a:spcBef>
                        <a:spcAft>
                          <a:spcPts val="0"/>
                        </a:spcAft>
                        <a:buNone/>
                      </a:pPr>
                      <a:endParaRPr sz="1050" dirty="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b="1" dirty="0">
                          <a:solidFill>
                            <a:schemeClr val="accent5"/>
                          </a:solidFill>
                          <a:latin typeface="Roboto Slab"/>
                          <a:ea typeface="Roboto Slab"/>
                          <a:cs typeface="Roboto Slab"/>
                          <a:sym typeface="Roboto Slab"/>
                        </a:rPr>
                        <a:t>Estimate</a:t>
                      </a:r>
                      <a:endParaRPr sz="1050" b="1" dirty="0">
                        <a:solidFill>
                          <a:schemeClr val="accent5"/>
                        </a:solidFill>
                        <a:latin typeface="Roboto Slab"/>
                        <a:ea typeface="Roboto Slab"/>
                        <a:cs typeface="Roboto Slab"/>
                        <a:sym typeface="Roboto Slab"/>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b="1">
                          <a:solidFill>
                            <a:schemeClr val="accent5"/>
                          </a:solidFill>
                          <a:latin typeface="Roboto Slab"/>
                          <a:ea typeface="Roboto Slab"/>
                          <a:cs typeface="Roboto Slab"/>
                          <a:sym typeface="Roboto Slab"/>
                        </a:rPr>
                        <a:t>Standard Error</a:t>
                      </a:r>
                      <a:endParaRPr sz="1050" b="1">
                        <a:solidFill>
                          <a:schemeClr val="accent5"/>
                        </a:solidFill>
                        <a:latin typeface="Roboto Slab"/>
                        <a:ea typeface="Roboto Slab"/>
                        <a:cs typeface="Roboto Slab"/>
                        <a:sym typeface="Roboto Slab"/>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b="1" dirty="0">
                          <a:solidFill>
                            <a:schemeClr val="accent5"/>
                          </a:solidFill>
                          <a:latin typeface="Roboto Slab"/>
                          <a:ea typeface="Roboto Slab"/>
                          <a:cs typeface="Roboto Slab"/>
                          <a:sym typeface="Roboto Slab"/>
                        </a:rPr>
                        <a:t>T-Statistic</a:t>
                      </a:r>
                      <a:endParaRPr sz="1050" b="1" dirty="0">
                        <a:solidFill>
                          <a:schemeClr val="accent5"/>
                        </a:solidFill>
                        <a:latin typeface="Roboto Slab"/>
                        <a:ea typeface="Roboto Slab"/>
                        <a:cs typeface="Roboto Slab"/>
                        <a:sym typeface="Roboto Slab"/>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b="1">
                          <a:solidFill>
                            <a:schemeClr val="accent5"/>
                          </a:solidFill>
                          <a:latin typeface="Roboto Slab"/>
                          <a:ea typeface="Roboto Slab"/>
                          <a:cs typeface="Roboto Slab"/>
                          <a:sym typeface="Roboto Slab"/>
                        </a:rPr>
                        <a:t>P-Value</a:t>
                      </a:r>
                      <a:endParaRPr sz="1050" b="1">
                        <a:solidFill>
                          <a:schemeClr val="accent5"/>
                        </a:solidFill>
                        <a:latin typeface="Roboto Slab"/>
                        <a:ea typeface="Roboto Slab"/>
                        <a:cs typeface="Roboto Slab"/>
                        <a:sym typeface="Roboto Slab"/>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r>
              <a:tr h="274298">
                <a:tc>
                  <a:txBody>
                    <a:bodyPr/>
                    <a:lstStyle/>
                    <a:p>
                      <a:pPr marL="0" lvl="0" indent="0" algn="l" rtl="0">
                        <a:spcBef>
                          <a:spcPts val="0"/>
                        </a:spcBef>
                        <a:spcAft>
                          <a:spcPts val="0"/>
                        </a:spcAft>
                        <a:buNone/>
                      </a:pPr>
                      <a:r>
                        <a:rPr lang="en" sz="1050" b="1" dirty="0">
                          <a:solidFill>
                            <a:schemeClr val="accent5"/>
                          </a:solidFill>
                          <a:latin typeface="Roboto Slab"/>
                          <a:ea typeface="Roboto Slab"/>
                          <a:cs typeface="Roboto Slab"/>
                          <a:sym typeface="Roboto Slab"/>
                        </a:rPr>
                        <a:t>Intercept</a:t>
                      </a:r>
                      <a:endParaRPr sz="1050" b="1" dirty="0">
                        <a:solidFill>
                          <a:schemeClr val="accent5"/>
                        </a:solidFill>
                        <a:latin typeface="Roboto Slab"/>
                        <a:ea typeface="Roboto Slab"/>
                        <a:cs typeface="Roboto Slab"/>
                        <a:sym typeface="Roboto Slab"/>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a:solidFill>
                            <a:schemeClr val="accent5"/>
                          </a:solidFill>
                          <a:latin typeface="Roboto Slab Regular"/>
                          <a:ea typeface="Roboto Slab Regular"/>
                          <a:cs typeface="Roboto Slab Regular"/>
                          <a:sym typeface="Roboto Slab Regular"/>
                        </a:rPr>
                        <a:t>1.909</a:t>
                      </a:r>
                      <a:endParaRPr sz="105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a:solidFill>
                            <a:schemeClr val="accent5"/>
                          </a:solidFill>
                          <a:latin typeface="Roboto Slab Regular"/>
                          <a:ea typeface="Roboto Slab Regular"/>
                          <a:cs typeface="Roboto Slab Regular"/>
                          <a:sym typeface="Roboto Slab Regular"/>
                        </a:rPr>
                        <a:t>0.25</a:t>
                      </a:r>
                      <a:endParaRPr sz="105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a:solidFill>
                            <a:schemeClr val="accent5"/>
                          </a:solidFill>
                          <a:latin typeface="Roboto Slab Regular"/>
                          <a:ea typeface="Roboto Slab Regular"/>
                          <a:cs typeface="Roboto Slab Regular"/>
                          <a:sym typeface="Roboto Slab Regular"/>
                        </a:rPr>
                        <a:t>7.649</a:t>
                      </a:r>
                      <a:endParaRPr sz="105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a:solidFill>
                            <a:schemeClr val="accent5"/>
                          </a:solidFill>
                          <a:latin typeface="Roboto Slab Regular"/>
                          <a:ea typeface="Roboto Slab Regular"/>
                          <a:cs typeface="Roboto Slab Regular"/>
                          <a:sym typeface="Roboto Slab Regular"/>
                        </a:rPr>
                        <a:t>1.59e-12*</a:t>
                      </a:r>
                      <a:endParaRPr sz="105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r>
              <a:tr h="274298">
                <a:tc>
                  <a:txBody>
                    <a:bodyPr/>
                    <a:lstStyle/>
                    <a:p>
                      <a:pPr marL="0" lvl="0" indent="0" algn="l" rtl="0">
                        <a:spcBef>
                          <a:spcPts val="0"/>
                        </a:spcBef>
                        <a:spcAft>
                          <a:spcPts val="0"/>
                        </a:spcAft>
                        <a:buNone/>
                      </a:pPr>
                      <a:r>
                        <a:rPr lang="en" sz="1050" b="1" dirty="0">
                          <a:solidFill>
                            <a:schemeClr val="accent5"/>
                          </a:solidFill>
                          <a:latin typeface="Roboto Slab"/>
                          <a:ea typeface="Roboto Slab"/>
                          <a:cs typeface="Roboto Slab"/>
                          <a:sym typeface="Roboto Slab"/>
                        </a:rPr>
                        <a:t>Level of Excavation</a:t>
                      </a:r>
                      <a:endParaRPr sz="1050" b="1" dirty="0">
                        <a:solidFill>
                          <a:schemeClr val="accent5"/>
                        </a:solidFill>
                        <a:latin typeface="Roboto Slab"/>
                        <a:ea typeface="Roboto Slab"/>
                        <a:cs typeface="Roboto Slab"/>
                        <a:sym typeface="Roboto Slab"/>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dirty="0">
                          <a:solidFill>
                            <a:schemeClr val="accent5"/>
                          </a:solidFill>
                          <a:latin typeface="Roboto Slab Regular"/>
                          <a:ea typeface="Roboto Slab Regular"/>
                          <a:cs typeface="Roboto Slab Regular"/>
                          <a:sym typeface="Roboto Slab Regular"/>
                        </a:rPr>
                        <a:t>0.45</a:t>
                      </a:r>
                      <a:endParaRPr sz="1050" dirty="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a:solidFill>
                            <a:schemeClr val="accent5"/>
                          </a:solidFill>
                          <a:latin typeface="Roboto Slab Regular"/>
                          <a:ea typeface="Roboto Slab Regular"/>
                          <a:cs typeface="Roboto Slab Regular"/>
                          <a:sym typeface="Roboto Slab Regular"/>
                        </a:rPr>
                        <a:t>0.105</a:t>
                      </a:r>
                      <a:endParaRPr sz="105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dirty="0">
                          <a:solidFill>
                            <a:schemeClr val="accent5"/>
                          </a:solidFill>
                          <a:latin typeface="Roboto Slab Regular"/>
                          <a:ea typeface="Roboto Slab Regular"/>
                          <a:cs typeface="Roboto Slab Regular"/>
                          <a:sym typeface="Roboto Slab Regular"/>
                        </a:rPr>
                        <a:t>4.267</a:t>
                      </a:r>
                      <a:endParaRPr sz="1050" dirty="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dirty="0">
                          <a:solidFill>
                            <a:schemeClr val="accent5"/>
                          </a:solidFill>
                          <a:latin typeface="Roboto Slab Regular"/>
                          <a:ea typeface="Roboto Slab Regular"/>
                          <a:cs typeface="Roboto Slab Regular"/>
                          <a:sym typeface="Roboto Slab Regular"/>
                        </a:rPr>
                        <a:t>3.33e-05</a:t>
                      </a:r>
                      <a:endParaRPr sz="1050" dirty="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r>
              <a:tr h="274298">
                <a:tc>
                  <a:txBody>
                    <a:bodyPr/>
                    <a:lstStyle/>
                    <a:p>
                      <a:pPr marL="0" lvl="0" indent="0" algn="l" rtl="0">
                        <a:spcBef>
                          <a:spcPts val="0"/>
                        </a:spcBef>
                        <a:spcAft>
                          <a:spcPts val="0"/>
                        </a:spcAft>
                        <a:buNone/>
                      </a:pPr>
                      <a:r>
                        <a:rPr lang="en" sz="1050" b="1">
                          <a:solidFill>
                            <a:schemeClr val="accent5"/>
                          </a:solidFill>
                          <a:latin typeface="Roboto Slab"/>
                          <a:ea typeface="Roboto Slab"/>
                          <a:cs typeface="Roboto Slab"/>
                          <a:sym typeface="Roboto Slab"/>
                        </a:rPr>
                        <a:t>Debitage Count</a:t>
                      </a:r>
                      <a:endParaRPr sz="1050" b="1">
                        <a:solidFill>
                          <a:schemeClr val="accent5"/>
                        </a:solidFill>
                        <a:latin typeface="Roboto Slab"/>
                        <a:ea typeface="Roboto Slab"/>
                        <a:cs typeface="Roboto Slab"/>
                        <a:sym typeface="Roboto Slab"/>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dirty="0">
                          <a:solidFill>
                            <a:schemeClr val="accent5"/>
                          </a:solidFill>
                          <a:latin typeface="Roboto Slab Regular"/>
                          <a:ea typeface="Roboto Slab Regular"/>
                          <a:cs typeface="Roboto Slab Regular"/>
                          <a:sym typeface="Roboto Slab Regular"/>
                        </a:rPr>
                        <a:t>.009</a:t>
                      </a:r>
                      <a:endParaRPr sz="1050" dirty="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dirty="0">
                          <a:solidFill>
                            <a:schemeClr val="accent5"/>
                          </a:solidFill>
                          <a:latin typeface="Roboto Slab Regular"/>
                          <a:ea typeface="Roboto Slab Regular"/>
                          <a:cs typeface="Roboto Slab Regular"/>
                          <a:sym typeface="Roboto Slab Regular"/>
                        </a:rPr>
                        <a:t>.001</a:t>
                      </a:r>
                      <a:endParaRPr sz="1050" dirty="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dirty="0">
                          <a:solidFill>
                            <a:schemeClr val="accent5"/>
                          </a:solidFill>
                          <a:latin typeface="Roboto Slab Regular"/>
                          <a:ea typeface="Roboto Slab Regular"/>
                          <a:cs typeface="Roboto Slab Regular"/>
                          <a:sym typeface="Roboto Slab Regular"/>
                        </a:rPr>
                        <a:t>6.802</a:t>
                      </a:r>
                      <a:endParaRPr sz="1050" dirty="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dirty="0">
                          <a:solidFill>
                            <a:schemeClr val="accent5"/>
                          </a:solidFill>
                          <a:latin typeface="Roboto Slab Regular"/>
                          <a:ea typeface="Roboto Slab Regular"/>
                          <a:cs typeface="Roboto Slab Regular"/>
                          <a:sym typeface="Roboto Slab Regular"/>
                        </a:rPr>
                        <a:t>1.81e-10</a:t>
                      </a:r>
                      <a:endParaRPr sz="1050" dirty="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r>
              <a:tr h="274298">
                <a:tc>
                  <a:txBody>
                    <a:bodyPr/>
                    <a:lstStyle/>
                    <a:p>
                      <a:pPr marL="0" lvl="0" indent="0" algn="l" rtl="0">
                        <a:spcBef>
                          <a:spcPts val="0"/>
                        </a:spcBef>
                        <a:spcAft>
                          <a:spcPts val="0"/>
                        </a:spcAft>
                        <a:buNone/>
                      </a:pPr>
                      <a:r>
                        <a:rPr lang="en" sz="1050" b="1" dirty="0">
                          <a:solidFill>
                            <a:schemeClr val="accent5"/>
                          </a:solidFill>
                          <a:latin typeface="Roboto Slab"/>
                          <a:ea typeface="Roboto Slab"/>
                          <a:cs typeface="Roboto Slab"/>
                          <a:sym typeface="Roboto Slab"/>
                        </a:rPr>
                        <a:t>Interaction Between Level and Debitage Count</a:t>
                      </a:r>
                      <a:endParaRPr sz="1050" b="1" dirty="0">
                        <a:solidFill>
                          <a:schemeClr val="accent5"/>
                        </a:solidFill>
                        <a:latin typeface="Roboto Slab"/>
                        <a:ea typeface="Roboto Slab"/>
                        <a:cs typeface="Roboto Slab"/>
                        <a:sym typeface="Roboto Slab"/>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a:solidFill>
                            <a:schemeClr val="accent5"/>
                          </a:solidFill>
                          <a:latin typeface="Roboto Slab Regular"/>
                          <a:ea typeface="Roboto Slab Regular"/>
                          <a:cs typeface="Roboto Slab Regular"/>
                          <a:sym typeface="Roboto Slab Regular"/>
                        </a:rPr>
                        <a:t>.004</a:t>
                      </a:r>
                      <a:endParaRPr sz="105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dirty="0">
                          <a:solidFill>
                            <a:schemeClr val="accent5"/>
                          </a:solidFill>
                          <a:latin typeface="Roboto Slab Regular"/>
                          <a:ea typeface="Roboto Slab Regular"/>
                          <a:cs typeface="Roboto Slab Regular"/>
                          <a:sym typeface="Roboto Slab Regular"/>
                        </a:rPr>
                        <a:t>.001</a:t>
                      </a:r>
                      <a:endParaRPr sz="1050" dirty="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dirty="0">
                          <a:solidFill>
                            <a:schemeClr val="accent5"/>
                          </a:solidFill>
                          <a:latin typeface="Roboto Slab Regular"/>
                          <a:ea typeface="Roboto Slab Regular"/>
                          <a:cs typeface="Roboto Slab Regular"/>
                          <a:sym typeface="Roboto Slab Regular"/>
                        </a:rPr>
                        <a:t>4.887</a:t>
                      </a:r>
                      <a:endParaRPr sz="1050" dirty="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050" dirty="0">
                          <a:solidFill>
                            <a:schemeClr val="accent5"/>
                          </a:solidFill>
                          <a:latin typeface="Roboto Slab Regular"/>
                          <a:ea typeface="Roboto Slab Regular"/>
                          <a:cs typeface="Roboto Slab Regular"/>
                          <a:sym typeface="Roboto Slab Regular"/>
                        </a:rPr>
                        <a:t>2.41e-06</a:t>
                      </a:r>
                      <a:endParaRPr sz="1050" dirty="0">
                        <a:solidFill>
                          <a:schemeClr val="accent5"/>
                        </a:solidFill>
                        <a:latin typeface="Roboto Slab Regular"/>
                        <a:ea typeface="Roboto Slab Regular"/>
                        <a:cs typeface="Roboto Slab Regular"/>
                        <a:sym typeface="Roboto Slab Regular"/>
                      </a:endParaRPr>
                    </a:p>
                  </a:txBody>
                  <a:tcPr marL="68569" marR="68569" marT="68569" marB="68569">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r>
            </a:tbl>
          </a:graphicData>
        </a:graphic>
      </p:graphicFrame>
      <p:sp>
        <p:nvSpPr>
          <p:cNvPr id="113" name="Google Shape;113;p17"/>
          <p:cNvSpPr txBox="1"/>
          <p:nvPr/>
        </p:nvSpPr>
        <p:spPr>
          <a:xfrm>
            <a:off x="554148" y="2946982"/>
            <a:ext cx="5700375" cy="173925"/>
          </a:xfrm>
          <a:prstGeom prst="rect">
            <a:avLst/>
          </a:prstGeom>
          <a:noFill/>
          <a:ln>
            <a:noFill/>
          </a:ln>
        </p:spPr>
        <p:txBody>
          <a:bodyPr spcFirstLastPara="1" wrap="square" lIns="68569" tIns="68569" rIns="68569" bIns="68569" anchor="t" anchorCtr="0">
            <a:noAutofit/>
          </a:bodyPr>
          <a:lstStyle/>
          <a:p>
            <a:pPr algn="ctr"/>
            <a:r>
              <a:rPr lang="en" sz="1100" dirty="0">
                <a:solidFill>
                  <a:schemeClr val="accent6"/>
                </a:solidFill>
                <a:latin typeface="Roboto Slab Regular"/>
                <a:ea typeface="Roboto Slab Regular"/>
                <a:cs typeface="Roboto Slab Regular"/>
                <a:sym typeface="Roboto Slab Regular"/>
              </a:rPr>
              <a:t>Table 3 - Multiple Regression Results</a:t>
            </a:r>
            <a:endParaRPr sz="1100" dirty="0">
              <a:solidFill>
                <a:schemeClr val="accent6"/>
              </a:solidFill>
              <a:latin typeface="Roboto Slab Regular"/>
              <a:ea typeface="Roboto Slab Regular"/>
              <a:cs typeface="Roboto Slab Regular"/>
              <a:sym typeface="Roboto Slab Regular"/>
            </a:endParaRPr>
          </a:p>
        </p:txBody>
      </p:sp>
      <p:sp>
        <p:nvSpPr>
          <p:cNvPr id="114" name="Google Shape;114;p17"/>
          <p:cNvSpPr txBox="1"/>
          <p:nvPr/>
        </p:nvSpPr>
        <p:spPr>
          <a:xfrm>
            <a:off x="304369" y="4879136"/>
            <a:ext cx="6387300" cy="173925"/>
          </a:xfrm>
          <a:prstGeom prst="rect">
            <a:avLst/>
          </a:prstGeom>
          <a:noFill/>
          <a:ln>
            <a:noFill/>
          </a:ln>
        </p:spPr>
        <p:txBody>
          <a:bodyPr spcFirstLastPara="1" wrap="square" lIns="68569" tIns="68569" rIns="68569" bIns="68569" anchor="t" anchorCtr="0">
            <a:noAutofit/>
          </a:bodyPr>
          <a:lstStyle/>
          <a:p>
            <a:r>
              <a:rPr lang="en" sz="900" dirty="0">
                <a:solidFill>
                  <a:schemeClr val="accent6"/>
                </a:solidFill>
                <a:latin typeface="Roboto Slab Regular"/>
                <a:ea typeface="Roboto Slab Regular"/>
                <a:cs typeface="Roboto Slab Regular"/>
                <a:sym typeface="Roboto Slab Regular"/>
              </a:rPr>
              <a:t>Significance Level: .05	df: 165	</a:t>
            </a:r>
            <a:r>
              <a:rPr lang="en" sz="900" dirty="0" smtClean="0">
                <a:solidFill>
                  <a:schemeClr val="accent6"/>
                </a:solidFill>
                <a:latin typeface="Roboto Slab Regular"/>
                <a:ea typeface="Roboto Slab Regular"/>
                <a:cs typeface="Roboto Slab Regular"/>
                <a:sym typeface="Roboto Slab Regular"/>
              </a:rPr>
              <a:t>Adjusted </a:t>
            </a:r>
            <a:r>
              <a:rPr lang="en" sz="900" dirty="0">
                <a:solidFill>
                  <a:schemeClr val="accent6"/>
                </a:solidFill>
                <a:latin typeface="Roboto Slab Regular"/>
                <a:ea typeface="Roboto Slab Regular"/>
                <a:cs typeface="Roboto Slab Regular"/>
                <a:sym typeface="Roboto Slab Regular"/>
              </a:rPr>
              <a:t>R-Squared: .</a:t>
            </a:r>
            <a:r>
              <a:rPr lang="en" sz="900" dirty="0" smtClean="0">
                <a:solidFill>
                  <a:schemeClr val="accent6"/>
                </a:solidFill>
                <a:latin typeface="Roboto Slab Regular"/>
                <a:ea typeface="Roboto Slab Regular"/>
                <a:cs typeface="Roboto Slab Regular"/>
                <a:sym typeface="Roboto Slab Regular"/>
              </a:rPr>
              <a:t>2557	</a:t>
            </a:r>
            <a:r>
              <a:rPr lang="en" sz="675" dirty="0" smtClean="0">
                <a:solidFill>
                  <a:schemeClr val="accent6"/>
                </a:solidFill>
                <a:latin typeface="Roboto Slab Regular"/>
                <a:ea typeface="Roboto Slab Regular"/>
                <a:cs typeface="Roboto Slab Regular"/>
                <a:sym typeface="Roboto Slab Regular"/>
              </a:rPr>
              <a:t>Results </a:t>
            </a:r>
            <a:r>
              <a:rPr lang="en" sz="675" dirty="0">
                <a:solidFill>
                  <a:schemeClr val="accent6"/>
                </a:solidFill>
                <a:latin typeface="Roboto Slab Regular"/>
                <a:ea typeface="Roboto Slab Regular"/>
                <a:cs typeface="Roboto Slab Regular"/>
                <a:sym typeface="Roboto Slab Regular"/>
              </a:rPr>
              <a:t>are rounded to 3 decimal places</a:t>
            </a:r>
            <a:endParaRPr sz="675" dirty="0">
              <a:solidFill>
                <a:schemeClr val="accent6"/>
              </a:solidFill>
              <a:latin typeface="Roboto Slab Regular"/>
              <a:ea typeface="Roboto Slab Regular"/>
              <a:cs typeface="Roboto Slab Regular"/>
              <a:sym typeface="Roboto Slab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8"/>
          <p:cNvPicPr preferRelativeResize="0"/>
          <p:nvPr/>
        </p:nvPicPr>
        <p:blipFill rotWithShape="1">
          <a:blip r:embed="rId3">
            <a:alphaModFix/>
          </a:blip>
          <a:srcRect/>
          <a:stretch/>
        </p:blipFill>
        <p:spPr>
          <a:xfrm>
            <a:off x="1189703" y="705657"/>
            <a:ext cx="4483510" cy="3706759"/>
          </a:xfrm>
          <a:prstGeom prst="rect">
            <a:avLst/>
          </a:prstGeom>
          <a:noFill/>
          <a:ln w="3175" cap="flat" cmpd="sng">
            <a:solidFill>
              <a:schemeClr val="dk2"/>
            </a:solidFill>
            <a:prstDash val="solid"/>
            <a:round/>
            <a:headEnd type="none" w="sm" len="sm"/>
            <a:tailEnd type="none" w="sm" len="sm"/>
          </a:ln>
        </p:spPr>
      </p:pic>
      <p:sp>
        <p:nvSpPr>
          <p:cNvPr id="120" name="Google Shape;120;p18"/>
          <p:cNvSpPr txBox="1">
            <a:spLocks noGrp="1"/>
          </p:cNvSpPr>
          <p:nvPr>
            <p:ph type="title" idx="4294967295"/>
          </p:nvPr>
        </p:nvSpPr>
        <p:spPr>
          <a:xfrm>
            <a:off x="81810" y="259908"/>
            <a:ext cx="6276150" cy="514575"/>
          </a:xfrm>
          <a:prstGeom prst="rect">
            <a:avLst/>
          </a:prstGeom>
        </p:spPr>
        <p:txBody>
          <a:bodyPr spcFirstLastPara="1" wrap="square" lIns="68569" tIns="68569" rIns="68569" bIns="68569" anchor="b" anchorCtr="0">
            <a:noAutofit/>
          </a:bodyPr>
          <a:lstStyle/>
          <a:p>
            <a:r>
              <a:rPr lang="en" dirty="0"/>
              <a:t>Interaction Plot</a:t>
            </a:r>
            <a:endParaRPr dirty="0"/>
          </a:p>
        </p:txBody>
      </p:sp>
      <p:sp>
        <p:nvSpPr>
          <p:cNvPr id="121" name="Google Shape;121;p18"/>
          <p:cNvSpPr txBox="1">
            <a:spLocks noGrp="1"/>
          </p:cNvSpPr>
          <p:nvPr>
            <p:ph type="body" idx="4294967295"/>
          </p:nvPr>
        </p:nvSpPr>
        <p:spPr>
          <a:xfrm>
            <a:off x="81810" y="4529567"/>
            <a:ext cx="6603075" cy="345375"/>
          </a:xfrm>
          <a:prstGeom prst="rect">
            <a:avLst/>
          </a:prstGeom>
        </p:spPr>
        <p:txBody>
          <a:bodyPr spcFirstLastPara="1" wrap="square" lIns="68569" tIns="68569" rIns="68569" bIns="68569" anchor="t" anchorCtr="0">
            <a:noAutofit/>
          </a:bodyPr>
          <a:lstStyle/>
          <a:p>
            <a:pPr marL="0" indent="0" algn="ctr">
              <a:spcAft>
                <a:spcPts val="1200"/>
              </a:spcAft>
              <a:buNone/>
            </a:pPr>
            <a:r>
              <a:rPr lang="en" sz="1400" dirty="0">
                <a:solidFill>
                  <a:schemeClr val="accent2"/>
                </a:solidFill>
              </a:rPr>
              <a:t>Interaction plot including the mean centered excavation level and debitage count</a:t>
            </a:r>
            <a:endParaRPr sz="2800" dirty="0">
              <a:solidFill>
                <a:schemeClr val="accen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7" name="Rectangle 6"/>
          <p:cNvSpPr/>
          <p:nvPr/>
        </p:nvSpPr>
        <p:spPr>
          <a:xfrm>
            <a:off x="304369" y="1159466"/>
            <a:ext cx="459306" cy="247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Google Shape;126;p19"/>
          <p:cNvSpPr txBox="1">
            <a:spLocks noGrp="1"/>
          </p:cNvSpPr>
          <p:nvPr>
            <p:ph type="title"/>
          </p:nvPr>
        </p:nvSpPr>
        <p:spPr>
          <a:xfrm>
            <a:off x="172939" y="521597"/>
            <a:ext cx="6276150" cy="514575"/>
          </a:xfrm>
          <a:prstGeom prst="rect">
            <a:avLst/>
          </a:prstGeom>
        </p:spPr>
        <p:txBody>
          <a:bodyPr spcFirstLastPara="1" wrap="square" lIns="68569" tIns="68569" rIns="68569" bIns="68569" anchor="b" anchorCtr="0">
            <a:noAutofit/>
          </a:bodyPr>
          <a:lstStyle/>
          <a:p>
            <a:r>
              <a:rPr lang="en" dirty="0"/>
              <a:t>Assumptions</a:t>
            </a:r>
            <a:endParaRPr dirty="0"/>
          </a:p>
        </p:txBody>
      </p:sp>
      <p:sp>
        <p:nvSpPr>
          <p:cNvPr id="127" name="Google Shape;127;p19"/>
          <p:cNvSpPr txBox="1">
            <a:spLocks noGrp="1"/>
          </p:cNvSpPr>
          <p:nvPr>
            <p:ph type="body" idx="1"/>
          </p:nvPr>
        </p:nvSpPr>
        <p:spPr>
          <a:xfrm>
            <a:off x="51676" y="1182280"/>
            <a:ext cx="4440391" cy="3580639"/>
          </a:xfrm>
          <a:prstGeom prst="rect">
            <a:avLst/>
          </a:prstGeom>
        </p:spPr>
        <p:txBody>
          <a:bodyPr spcFirstLastPara="1" wrap="square" lIns="68569" tIns="68569" rIns="68569" bIns="68569" anchor="t" anchorCtr="0">
            <a:noAutofit/>
          </a:bodyPr>
          <a:lstStyle/>
          <a:p>
            <a:pPr marL="0" indent="0">
              <a:lnSpc>
                <a:spcPct val="100000"/>
              </a:lnSpc>
              <a:buNone/>
            </a:pPr>
            <a:r>
              <a:rPr lang="en" sz="1400" dirty="0">
                <a:solidFill>
                  <a:schemeClr val="lt2"/>
                </a:solidFill>
              </a:rPr>
              <a:t>In order to conduct a Multiple Regression, the assumptions of linearity, normality, and equal variance among predictors. </a:t>
            </a:r>
            <a:endParaRPr sz="1400" dirty="0">
              <a:solidFill>
                <a:schemeClr val="lt2"/>
              </a:solidFill>
            </a:endParaRPr>
          </a:p>
          <a:p>
            <a:pPr indent="-238125">
              <a:spcBef>
                <a:spcPts val="1200"/>
              </a:spcBef>
              <a:buClr>
                <a:schemeClr val="lt2"/>
              </a:buClr>
              <a:buSzPts val="1400"/>
            </a:pPr>
            <a:r>
              <a:rPr lang="en" sz="1200" dirty="0">
                <a:solidFill>
                  <a:schemeClr val="lt2"/>
                </a:solidFill>
              </a:rPr>
              <a:t>To check Linearity, the scatter plots of level &amp; tools and debitage &amp; tools were visually assessed. These failed as neither graph (shown in descriptives) is remotely linear.</a:t>
            </a:r>
            <a:endParaRPr sz="1200" dirty="0">
              <a:solidFill>
                <a:schemeClr val="lt2"/>
              </a:solidFill>
            </a:endParaRPr>
          </a:p>
          <a:p>
            <a:pPr indent="-238125">
              <a:buClr>
                <a:schemeClr val="lt2"/>
              </a:buClr>
              <a:buSzPts val="1400"/>
            </a:pPr>
            <a:r>
              <a:rPr lang="en" sz="1200" dirty="0">
                <a:solidFill>
                  <a:schemeClr val="lt2"/>
                </a:solidFill>
              </a:rPr>
              <a:t>To check Normality, a qq-plot of the entire model was created and compared to the abline of the model. If it had been met, the plot would have been roughly straight against the line. It was not met.</a:t>
            </a:r>
            <a:endParaRPr sz="1200" dirty="0">
              <a:solidFill>
                <a:schemeClr val="lt2"/>
              </a:solidFill>
            </a:endParaRPr>
          </a:p>
          <a:p>
            <a:pPr indent="-238125">
              <a:buClr>
                <a:schemeClr val="lt2"/>
              </a:buClr>
              <a:buSzPts val="1400"/>
            </a:pPr>
            <a:r>
              <a:rPr lang="en" sz="1200" dirty="0">
                <a:solidFill>
                  <a:schemeClr val="lt2"/>
                </a:solidFill>
              </a:rPr>
              <a:t>To check Equal Variance amongst my predictors, I created a plot of the residuals. If the assumption had been met, there would have been even scatter. This was not met.</a:t>
            </a:r>
            <a:endParaRPr sz="1200" dirty="0">
              <a:solidFill>
                <a:schemeClr val="lt2"/>
              </a:solidFill>
            </a:endParaRPr>
          </a:p>
          <a:p>
            <a:pPr indent="-238125">
              <a:buClr>
                <a:schemeClr val="lt2"/>
              </a:buClr>
              <a:buSzPts val="1400"/>
            </a:pPr>
            <a:r>
              <a:rPr lang="en" sz="1200" dirty="0" smtClean="0">
                <a:solidFill>
                  <a:schemeClr val="lt2"/>
                </a:solidFill>
              </a:rPr>
              <a:t>To </a:t>
            </a:r>
            <a:r>
              <a:rPr lang="en" sz="1200" dirty="0">
                <a:solidFill>
                  <a:schemeClr val="lt2"/>
                </a:solidFill>
              </a:rPr>
              <a:t>fix the failed assumptions, a log(x+1) transformation was used, this was not successful.</a:t>
            </a:r>
            <a:endParaRPr sz="1200" dirty="0">
              <a:solidFill>
                <a:schemeClr val="lt2"/>
              </a:solidFill>
            </a:endParaRPr>
          </a:p>
          <a:p>
            <a:pPr marL="0" indent="0">
              <a:spcBef>
                <a:spcPts val="1200"/>
              </a:spcBef>
              <a:buNone/>
            </a:pPr>
            <a:endParaRPr sz="1400" dirty="0">
              <a:solidFill>
                <a:schemeClr val="lt2"/>
              </a:solidFill>
            </a:endParaRPr>
          </a:p>
          <a:p>
            <a:pPr marL="0" indent="0">
              <a:spcBef>
                <a:spcPts val="1200"/>
              </a:spcBef>
              <a:spcAft>
                <a:spcPts val="1200"/>
              </a:spcAft>
              <a:buNone/>
            </a:pPr>
            <a:endParaRPr sz="1400" dirty="0">
              <a:solidFill>
                <a:schemeClr val="lt2"/>
              </a:solidFill>
            </a:endParaRPr>
          </a:p>
        </p:txBody>
      </p:sp>
      <p:pic>
        <p:nvPicPr>
          <p:cNvPr id="128" name="Google Shape;128;p19"/>
          <p:cNvPicPr preferRelativeResize="0"/>
          <p:nvPr/>
        </p:nvPicPr>
        <p:blipFill>
          <a:blip r:embed="rId3">
            <a:alphaModFix/>
          </a:blip>
          <a:stretch>
            <a:fillRect/>
          </a:stretch>
        </p:blipFill>
        <p:spPr>
          <a:xfrm>
            <a:off x="4492068" y="1"/>
            <a:ext cx="2365931" cy="1787566"/>
          </a:xfrm>
          <a:prstGeom prst="rect">
            <a:avLst/>
          </a:prstGeom>
          <a:noFill/>
          <a:ln w="6350" cap="flat" cmpd="sng">
            <a:solidFill>
              <a:schemeClr val="dk2"/>
            </a:solidFill>
            <a:prstDash val="solid"/>
            <a:round/>
            <a:headEnd type="none" w="sm" len="sm"/>
            <a:tailEnd type="none" w="sm" len="sm"/>
          </a:ln>
        </p:spPr>
      </p:pic>
      <p:pic>
        <p:nvPicPr>
          <p:cNvPr id="129" name="Google Shape;129;p19"/>
          <p:cNvPicPr preferRelativeResize="0"/>
          <p:nvPr/>
        </p:nvPicPr>
        <p:blipFill>
          <a:blip r:embed="rId4">
            <a:alphaModFix/>
          </a:blip>
          <a:stretch>
            <a:fillRect/>
          </a:stretch>
        </p:blipFill>
        <p:spPr>
          <a:xfrm>
            <a:off x="4492068" y="1787566"/>
            <a:ext cx="2365931" cy="1722550"/>
          </a:xfrm>
          <a:prstGeom prst="rect">
            <a:avLst/>
          </a:prstGeom>
          <a:noFill/>
          <a:ln w="6350" cap="flat" cmpd="sng">
            <a:solidFill>
              <a:schemeClr val="dk2"/>
            </a:solidFill>
            <a:prstDash val="solid"/>
            <a:round/>
            <a:headEnd type="none" w="sm" len="sm"/>
            <a:tailEnd type="none" w="sm" len="sm"/>
          </a:ln>
        </p:spPr>
      </p:pic>
      <p:pic>
        <p:nvPicPr>
          <p:cNvPr id="130" name="Google Shape;130;p19"/>
          <p:cNvPicPr preferRelativeResize="0"/>
          <p:nvPr/>
        </p:nvPicPr>
        <p:blipFill>
          <a:blip r:embed="rId5">
            <a:alphaModFix/>
          </a:blip>
          <a:stretch>
            <a:fillRect/>
          </a:stretch>
        </p:blipFill>
        <p:spPr>
          <a:xfrm>
            <a:off x="4492069" y="3510116"/>
            <a:ext cx="2365932" cy="1633384"/>
          </a:xfrm>
          <a:prstGeom prst="rect">
            <a:avLst/>
          </a:prstGeom>
          <a:noFill/>
          <a:ln w="6350" cap="flat" cmpd="sng">
            <a:solidFill>
              <a:schemeClr val="dk2"/>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5" name="Rectangle 4"/>
          <p:cNvSpPr/>
          <p:nvPr/>
        </p:nvSpPr>
        <p:spPr>
          <a:xfrm>
            <a:off x="304369" y="1159466"/>
            <a:ext cx="459306" cy="247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Google Shape;135;p20"/>
          <p:cNvSpPr txBox="1">
            <a:spLocks noGrp="1"/>
          </p:cNvSpPr>
          <p:nvPr>
            <p:ph type="title"/>
          </p:nvPr>
        </p:nvSpPr>
        <p:spPr>
          <a:xfrm>
            <a:off x="258434" y="196253"/>
            <a:ext cx="6276150" cy="514575"/>
          </a:xfrm>
          <a:prstGeom prst="rect">
            <a:avLst/>
          </a:prstGeom>
        </p:spPr>
        <p:txBody>
          <a:bodyPr spcFirstLastPara="1" wrap="square" lIns="68569" tIns="68569" rIns="68569" bIns="68569" anchor="b" anchorCtr="0">
            <a:noAutofit/>
          </a:bodyPr>
          <a:lstStyle/>
          <a:p>
            <a:r>
              <a:rPr lang="en" dirty="0"/>
              <a:t>Discussion</a:t>
            </a:r>
            <a:endParaRPr dirty="0"/>
          </a:p>
        </p:txBody>
      </p:sp>
      <p:sp>
        <p:nvSpPr>
          <p:cNvPr id="136" name="Google Shape;136;p20"/>
          <p:cNvSpPr txBox="1">
            <a:spLocks noGrp="1"/>
          </p:cNvSpPr>
          <p:nvPr>
            <p:ph type="body" idx="1"/>
          </p:nvPr>
        </p:nvSpPr>
        <p:spPr>
          <a:xfrm>
            <a:off x="150725" y="1085258"/>
            <a:ext cx="6383859" cy="3816256"/>
          </a:xfrm>
          <a:prstGeom prst="rect">
            <a:avLst/>
          </a:prstGeom>
        </p:spPr>
        <p:txBody>
          <a:bodyPr spcFirstLastPara="1" wrap="square" lIns="68569" tIns="68569" rIns="68569" bIns="68569" anchor="t" anchorCtr="0">
            <a:noAutofit/>
          </a:bodyPr>
          <a:lstStyle/>
          <a:p>
            <a:pPr marL="85725" indent="0">
              <a:buNone/>
            </a:pPr>
            <a:r>
              <a:rPr lang="en-US" sz="1300" dirty="0">
                <a:solidFill>
                  <a:schemeClr val="tx2"/>
                </a:solidFill>
                <a:latin typeface="Roboto Slab"/>
                <a:ea typeface="Roboto Slab"/>
                <a:cs typeface="Roboto Slab"/>
                <a:sym typeface="Roboto Slab"/>
              </a:rPr>
              <a:t>After Conducting a GLM for the Roger Springs data, the t-statistics and p-values were calculated for the explanatory variables of Level (t-stat = 4.267, p = 3.33e-05) and </a:t>
            </a:r>
            <a:r>
              <a:rPr lang="en-US" sz="1300" dirty="0" err="1">
                <a:solidFill>
                  <a:schemeClr val="tx2"/>
                </a:solidFill>
                <a:latin typeface="Roboto Slab"/>
                <a:ea typeface="Roboto Slab"/>
                <a:cs typeface="Roboto Slab"/>
                <a:sym typeface="Roboto Slab"/>
              </a:rPr>
              <a:t>Debitage</a:t>
            </a:r>
            <a:r>
              <a:rPr lang="en-US" sz="1300" dirty="0">
                <a:solidFill>
                  <a:schemeClr val="tx2"/>
                </a:solidFill>
                <a:latin typeface="Roboto Slab"/>
                <a:ea typeface="Roboto Slab"/>
                <a:cs typeface="Roboto Slab"/>
                <a:sym typeface="Roboto Slab"/>
              </a:rPr>
              <a:t> (t-stat = 6.802, p = 1.81e-10) as well as the interaction between them (t-stat = 4.887, p = 2.41e-06). These </a:t>
            </a:r>
            <a:r>
              <a:rPr lang="en-US" sz="1300" dirty="0" err="1">
                <a:solidFill>
                  <a:schemeClr val="tx2"/>
                </a:solidFill>
                <a:latin typeface="Roboto Slab"/>
                <a:ea typeface="Roboto Slab"/>
                <a:cs typeface="Roboto Slab"/>
                <a:sym typeface="Roboto Slab"/>
              </a:rPr>
              <a:t>pe</a:t>
            </a:r>
            <a:r>
              <a:rPr lang="en-US" sz="1300" dirty="0">
                <a:solidFill>
                  <a:schemeClr val="tx2"/>
                </a:solidFill>
                <a:latin typeface="Roboto Slab"/>
                <a:ea typeface="Roboto Slab"/>
                <a:cs typeface="Roboto Slab"/>
                <a:sym typeface="Roboto Slab"/>
              </a:rPr>
              <a:t> values are all well below .05 which suggests that the data are significant. IT would be safe to reject all 3 hypotheses as this suggests an association (predictability) between stone tool counts, excavation level, and </a:t>
            </a:r>
            <a:r>
              <a:rPr lang="en-US" sz="1300" dirty="0" err="1">
                <a:solidFill>
                  <a:schemeClr val="tx2"/>
                </a:solidFill>
                <a:latin typeface="Roboto Slab"/>
                <a:ea typeface="Roboto Slab"/>
                <a:cs typeface="Roboto Slab"/>
                <a:sym typeface="Roboto Slab"/>
              </a:rPr>
              <a:t>debitage</a:t>
            </a:r>
            <a:r>
              <a:rPr lang="en-US" sz="1300" dirty="0">
                <a:solidFill>
                  <a:schemeClr val="tx2"/>
                </a:solidFill>
                <a:latin typeface="Roboto Slab"/>
                <a:ea typeface="Roboto Slab"/>
                <a:cs typeface="Roboto Slab"/>
                <a:sym typeface="Roboto Slab"/>
              </a:rPr>
              <a:t> counts with </a:t>
            </a:r>
            <a:r>
              <a:rPr lang="en-US" sz="1300" dirty="0" err="1">
                <a:solidFill>
                  <a:schemeClr val="tx2"/>
                </a:solidFill>
                <a:latin typeface="Roboto Slab"/>
                <a:ea typeface="Roboto Slab"/>
                <a:cs typeface="Roboto Slab"/>
                <a:sym typeface="Roboto Slab"/>
              </a:rPr>
              <a:t>debitage</a:t>
            </a:r>
            <a:r>
              <a:rPr lang="en-US" sz="1300" dirty="0">
                <a:solidFill>
                  <a:schemeClr val="tx2"/>
                </a:solidFill>
                <a:latin typeface="Roboto Slab"/>
                <a:ea typeface="Roboto Slab"/>
                <a:cs typeface="Roboto Slab"/>
                <a:sym typeface="Roboto Slab"/>
              </a:rPr>
              <a:t> counts being effected by level (more </a:t>
            </a:r>
            <a:r>
              <a:rPr lang="en-US" sz="1300" dirty="0" err="1">
                <a:solidFill>
                  <a:schemeClr val="tx2"/>
                </a:solidFill>
                <a:latin typeface="Roboto Slab"/>
                <a:ea typeface="Roboto Slab"/>
                <a:cs typeface="Roboto Slab"/>
                <a:sym typeface="Roboto Slab"/>
              </a:rPr>
              <a:t>debitage</a:t>
            </a:r>
            <a:r>
              <a:rPr lang="en-US" sz="1300" dirty="0">
                <a:solidFill>
                  <a:schemeClr val="tx2"/>
                </a:solidFill>
                <a:latin typeface="Roboto Slab"/>
                <a:ea typeface="Roboto Slab"/>
                <a:cs typeface="Roboto Slab"/>
                <a:sym typeface="Roboto Slab"/>
              </a:rPr>
              <a:t> is found on different levels. This should be taken with a grain of salt as R2=.2257 meaning only 23% of the variation in stone tools is explained by the 2 variables</a:t>
            </a:r>
            <a:r>
              <a:rPr lang="en-US" sz="1300" dirty="0" smtClean="0">
                <a:solidFill>
                  <a:schemeClr val="tx2"/>
                </a:solidFill>
                <a:latin typeface="Roboto Slab"/>
                <a:ea typeface="Roboto Slab"/>
                <a:cs typeface="Roboto Slab"/>
                <a:sym typeface="Roboto Slab"/>
              </a:rPr>
              <a:t>.</a:t>
            </a:r>
          </a:p>
          <a:p>
            <a:pPr marL="85725" indent="0">
              <a:buNone/>
            </a:pPr>
            <a:r>
              <a:rPr lang="en-US" sz="1300" dirty="0" smtClean="0">
                <a:solidFill>
                  <a:schemeClr val="accent5"/>
                </a:solidFill>
                <a:latin typeface="Roboto Slab"/>
                <a:ea typeface="Roboto Slab"/>
                <a:cs typeface="Roboto Slab"/>
                <a:sym typeface="Roboto Slab"/>
              </a:rPr>
              <a:t>Limitations</a:t>
            </a:r>
          </a:p>
          <a:p>
            <a:pPr>
              <a:buClr>
                <a:schemeClr val="accent5"/>
              </a:buClr>
            </a:pPr>
            <a:r>
              <a:rPr lang="en-US" sz="1300" dirty="0" smtClean="0">
                <a:solidFill>
                  <a:schemeClr val="tx2"/>
                </a:solidFill>
                <a:latin typeface="Roboto Slab"/>
                <a:ea typeface="Roboto Slab"/>
                <a:cs typeface="Roboto Slab"/>
                <a:sym typeface="Roboto Slab"/>
              </a:rPr>
              <a:t>As </a:t>
            </a:r>
            <a:r>
              <a:rPr lang="en-US" sz="1300" dirty="0">
                <a:solidFill>
                  <a:schemeClr val="tx2"/>
                </a:solidFill>
                <a:latin typeface="Roboto Slab"/>
                <a:ea typeface="Roboto Slab"/>
                <a:cs typeface="Roboto Slab"/>
                <a:sym typeface="Roboto Slab"/>
              </a:rPr>
              <a:t>one unit excavated with an excess of lithic material, new units were likely placed around it. This would cause biased sampling</a:t>
            </a:r>
            <a:r>
              <a:rPr lang="en-US" sz="1300" dirty="0" smtClean="0">
                <a:solidFill>
                  <a:schemeClr val="tx2"/>
                </a:solidFill>
                <a:latin typeface="Roboto Slab"/>
                <a:ea typeface="Roboto Slab"/>
                <a:cs typeface="Roboto Slab"/>
                <a:sym typeface="Roboto Slab"/>
              </a:rPr>
              <a:t>.</a:t>
            </a:r>
          </a:p>
          <a:p>
            <a:pPr>
              <a:buClr>
                <a:schemeClr val="accent5"/>
              </a:buClr>
            </a:pPr>
            <a:r>
              <a:rPr lang="en-US" sz="1300" dirty="0" smtClean="0">
                <a:solidFill>
                  <a:schemeClr val="tx2"/>
                </a:solidFill>
                <a:latin typeface="Roboto Slab"/>
                <a:ea typeface="Roboto Slab"/>
                <a:cs typeface="Roboto Slab"/>
                <a:sym typeface="Roboto Slab"/>
              </a:rPr>
              <a:t>My </a:t>
            </a:r>
            <a:r>
              <a:rPr lang="en-US" sz="1300" dirty="0">
                <a:solidFill>
                  <a:schemeClr val="tx2"/>
                </a:solidFill>
                <a:latin typeface="Roboto Slab"/>
                <a:ea typeface="Roboto Slab"/>
                <a:cs typeface="Roboto Slab"/>
                <a:sym typeface="Roboto Slab"/>
              </a:rPr>
              <a:t>data failed all three assumptions so this could lead to an inaccurate test</a:t>
            </a:r>
            <a:r>
              <a:rPr lang="en-US" sz="1300" dirty="0" smtClean="0">
                <a:solidFill>
                  <a:schemeClr val="tx2"/>
                </a:solidFill>
                <a:latin typeface="Roboto Slab"/>
                <a:ea typeface="Roboto Slab"/>
                <a:cs typeface="Roboto Slab"/>
                <a:sym typeface="Roboto Slab"/>
              </a:rPr>
              <a:t>.</a:t>
            </a:r>
          </a:p>
          <a:p>
            <a:pPr>
              <a:buClr>
                <a:schemeClr val="accent5"/>
              </a:buClr>
            </a:pPr>
            <a:r>
              <a:rPr lang="en-US" sz="1300" dirty="0" smtClean="0">
                <a:solidFill>
                  <a:schemeClr val="tx2"/>
                </a:solidFill>
                <a:latin typeface="Roboto Slab"/>
                <a:ea typeface="Roboto Slab"/>
                <a:cs typeface="Roboto Slab"/>
                <a:sym typeface="Roboto Slab"/>
              </a:rPr>
              <a:t>As </a:t>
            </a:r>
            <a:r>
              <a:rPr lang="en-US" sz="1300" dirty="0">
                <a:solidFill>
                  <a:schemeClr val="tx2"/>
                </a:solidFill>
                <a:latin typeface="Roboto Slab"/>
                <a:ea typeface="Roboto Slab"/>
                <a:cs typeface="Roboto Slab"/>
                <a:sym typeface="Roboto Slab"/>
              </a:rPr>
              <a:t>the site is located on a historic farm property, plow activity around the site could have pushed more </a:t>
            </a:r>
            <a:r>
              <a:rPr lang="en-US" sz="1300" dirty="0" err="1">
                <a:solidFill>
                  <a:schemeClr val="tx2"/>
                </a:solidFill>
                <a:latin typeface="Roboto Slab"/>
                <a:ea typeface="Roboto Slab"/>
                <a:cs typeface="Roboto Slab"/>
                <a:sym typeface="Roboto Slab"/>
              </a:rPr>
              <a:t>debitage</a:t>
            </a:r>
            <a:r>
              <a:rPr lang="en-US" sz="1300" dirty="0">
                <a:solidFill>
                  <a:schemeClr val="tx2"/>
                </a:solidFill>
                <a:latin typeface="Roboto Slab"/>
                <a:ea typeface="Roboto Slab"/>
                <a:cs typeface="Roboto Slab"/>
                <a:sym typeface="Roboto Slab"/>
              </a:rPr>
              <a:t> and tools to certain levels, this would be a detrimental confounding variable.</a:t>
            </a:r>
            <a:endParaRPr lang="en-US" sz="1300" dirty="0">
              <a:solidFill>
                <a:schemeClr val="tx2"/>
              </a:solidFill>
            </a:endParaRPr>
          </a:p>
        </p:txBody>
      </p:sp>
      <p:sp>
        <p:nvSpPr>
          <p:cNvPr id="2" name="TextBox 1"/>
          <p:cNvSpPr txBox="1"/>
          <p:nvPr/>
        </p:nvSpPr>
        <p:spPr>
          <a:xfrm>
            <a:off x="304369" y="623593"/>
            <a:ext cx="6829961" cy="461665"/>
          </a:xfrm>
          <a:prstGeom prst="rect">
            <a:avLst/>
          </a:prstGeom>
          <a:noFill/>
        </p:spPr>
        <p:txBody>
          <a:bodyPr wrap="square" rtlCol="0">
            <a:spAutoFit/>
          </a:bodyPr>
          <a:lstStyle/>
          <a:p>
            <a:r>
              <a:rPr lang="en-US" sz="1200" dirty="0">
                <a:solidFill>
                  <a:schemeClr val="accent6">
                    <a:lumMod val="60000"/>
                    <a:lumOff val="40000"/>
                  </a:schemeClr>
                </a:solidFill>
                <a:latin typeface="Roboto Slab"/>
                <a:ea typeface="Roboto Slab"/>
                <a:cs typeface="Roboto Slab"/>
                <a:sym typeface="Roboto Slab"/>
              </a:rPr>
              <a:t>Roger Springs Model Line: </a:t>
            </a:r>
            <a:endParaRPr lang="en-US" sz="1200" dirty="0" smtClean="0">
              <a:solidFill>
                <a:schemeClr val="accent6">
                  <a:lumMod val="60000"/>
                  <a:lumOff val="40000"/>
                </a:schemeClr>
              </a:solidFill>
              <a:latin typeface="Roboto Slab"/>
              <a:ea typeface="Roboto Slab"/>
              <a:cs typeface="Roboto Slab"/>
              <a:sym typeface="Roboto Slab"/>
            </a:endParaRPr>
          </a:p>
          <a:p>
            <a:r>
              <a:rPr lang="en-US" sz="1200" dirty="0" smtClean="0">
                <a:solidFill>
                  <a:schemeClr val="accent6">
                    <a:lumMod val="60000"/>
                    <a:lumOff val="40000"/>
                  </a:schemeClr>
                </a:solidFill>
                <a:latin typeface="Roboto Slab"/>
                <a:ea typeface="Roboto Slab"/>
                <a:cs typeface="Roboto Slab"/>
                <a:sym typeface="Roboto Slab"/>
              </a:rPr>
              <a:t>y = 1.909 + .45(level) + .009(</a:t>
            </a:r>
            <a:r>
              <a:rPr lang="en-US" sz="1200" dirty="0" err="1" smtClean="0">
                <a:solidFill>
                  <a:schemeClr val="accent6">
                    <a:lumMod val="60000"/>
                    <a:lumOff val="40000"/>
                  </a:schemeClr>
                </a:solidFill>
                <a:latin typeface="Roboto Slab"/>
                <a:ea typeface="Roboto Slab"/>
                <a:cs typeface="Roboto Slab"/>
                <a:sym typeface="Roboto Slab"/>
              </a:rPr>
              <a:t>debitage</a:t>
            </a:r>
            <a:r>
              <a:rPr lang="en-US" sz="1200" dirty="0" smtClean="0">
                <a:solidFill>
                  <a:schemeClr val="accent6">
                    <a:lumMod val="60000"/>
                    <a:lumOff val="40000"/>
                  </a:schemeClr>
                </a:solidFill>
                <a:latin typeface="Roboto Slab"/>
                <a:ea typeface="Roboto Slab"/>
                <a:cs typeface="Roboto Slab"/>
                <a:sym typeface="Roboto Slab"/>
              </a:rPr>
              <a:t> count) + .004(level)(</a:t>
            </a:r>
            <a:r>
              <a:rPr lang="en-US" sz="1200" dirty="0" err="1" smtClean="0">
                <a:solidFill>
                  <a:schemeClr val="accent6">
                    <a:lumMod val="60000"/>
                    <a:lumOff val="40000"/>
                  </a:schemeClr>
                </a:solidFill>
                <a:latin typeface="Roboto Slab"/>
                <a:ea typeface="Roboto Slab"/>
                <a:cs typeface="Roboto Slab"/>
                <a:sym typeface="Roboto Slab"/>
              </a:rPr>
              <a:t>debitage</a:t>
            </a:r>
            <a:r>
              <a:rPr lang="en-US" sz="1200" dirty="0" smtClean="0">
                <a:solidFill>
                  <a:schemeClr val="accent6">
                    <a:lumMod val="60000"/>
                    <a:lumOff val="40000"/>
                  </a:schemeClr>
                </a:solidFill>
                <a:latin typeface="Roboto Slab"/>
                <a:ea typeface="Roboto Slab"/>
                <a:cs typeface="Roboto Slab"/>
                <a:sym typeface="Roboto Slab"/>
              </a:rPr>
              <a:t> count)</a:t>
            </a:r>
            <a:endParaRPr lang="en-US" sz="1200" dirty="0">
              <a:solidFill>
                <a:schemeClr val="accent6">
                  <a:lumMod val="60000"/>
                  <a:lumOff val="40000"/>
                </a:schemeClr>
              </a:solidFill>
              <a:latin typeface="Roboto Slab"/>
              <a:ea typeface="Roboto Slab"/>
              <a:cs typeface="Roboto Slab"/>
              <a:sym typeface="Roboto Slab"/>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p:nvPr/>
        </p:nvSpPr>
        <p:spPr>
          <a:xfrm>
            <a:off x="138544" y="251209"/>
            <a:ext cx="6634045" cy="4572000"/>
          </a:xfrm>
          <a:prstGeom prst="rect">
            <a:avLst/>
          </a:prstGeom>
          <a:noFill/>
          <a:ln>
            <a:noFill/>
          </a:ln>
        </p:spPr>
        <p:txBody>
          <a:bodyPr spcFirstLastPara="1" wrap="square" lIns="68569" tIns="68569" rIns="68569" bIns="68569" anchor="t" anchorCtr="0">
            <a:noAutofit/>
          </a:bodyPr>
          <a:lstStyle/>
          <a:p>
            <a:pPr>
              <a:lnSpc>
                <a:spcPct val="115000"/>
              </a:lnSpc>
            </a:pPr>
            <a:r>
              <a:rPr lang="en" dirty="0">
                <a:solidFill>
                  <a:schemeClr val="dk1"/>
                </a:solidFill>
                <a:latin typeface="Roboto"/>
                <a:ea typeface="Roboto"/>
                <a:cs typeface="Roboto"/>
                <a:sym typeface="Roboto"/>
              </a:rPr>
              <a:t>Implications and Future Research: </a:t>
            </a:r>
            <a:endParaRPr lang="en" dirty="0" smtClean="0">
              <a:solidFill>
                <a:schemeClr val="dk1"/>
              </a:solidFill>
              <a:latin typeface="Roboto"/>
              <a:ea typeface="Roboto"/>
              <a:cs typeface="Roboto"/>
              <a:sym typeface="Roboto"/>
            </a:endParaRPr>
          </a:p>
          <a:p>
            <a:pPr>
              <a:lnSpc>
                <a:spcPct val="115000"/>
              </a:lnSpc>
            </a:pPr>
            <a:r>
              <a:rPr lang="en-US" sz="1200" dirty="0">
                <a:solidFill>
                  <a:schemeClr val="accent2">
                    <a:lumMod val="60000"/>
                    <a:lumOff val="40000"/>
                  </a:schemeClr>
                </a:solidFill>
                <a:latin typeface="Roboto"/>
                <a:ea typeface="Roboto"/>
                <a:cs typeface="Roboto"/>
                <a:sym typeface="Roboto"/>
              </a:rPr>
              <a:t>As my results for this were significant, it may be possible to use the model to predict the best levels to excavate for the site. This would also give an idea of the level (each level may represent a time in history depending on relative dating of artifacts found) with the most habitation and whether stone tools are commonly found at places of heavy manufacture (high amounts of </a:t>
            </a:r>
            <a:r>
              <a:rPr lang="en-US" sz="1200" dirty="0" err="1">
                <a:solidFill>
                  <a:schemeClr val="accent2">
                    <a:lumMod val="60000"/>
                    <a:lumOff val="40000"/>
                  </a:schemeClr>
                </a:solidFill>
                <a:latin typeface="Roboto"/>
                <a:ea typeface="Roboto"/>
                <a:cs typeface="Roboto"/>
                <a:sym typeface="Roboto"/>
              </a:rPr>
              <a:t>debitage</a:t>
            </a:r>
            <a:r>
              <a:rPr lang="en-US" sz="1200" dirty="0">
                <a:solidFill>
                  <a:schemeClr val="accent2">
                    <a:lumMod val="60000"/>
                    <a:lumOff val="40000"/>
                  </a:schemeClr>
                </a:solidFill>
                <a:latin typeface="Roboto"/>
                <a:ea typeface="Roboto"/>
                <a:cs typeface="Roboto"/>
                <a:sym typeface="Roboto"/>
              </a:rPr>
              <a:t>). This would overall give a better understanding of site habitation and lithic production. After completing this model it would be a good idea to do a </a:t>
            </a:r>
            <a:r>
              <a:rPr lang="en-US" sz="1200" dirty="0" err="1">
                <a:solidFill>
                  <a:schemeClr val="accent2">
                    <a:lumMod val="60000"/>
                    <a:lumOff val="40000"/>
                  </a:schemeClr>
                </a:solidFill>
                <a:latin typeface="Roboto"/>
                <a:ea typeface="Roboto"/>
                <a:cs typeface="Roboto"/>
                <a:sym typeface="Roboto"/>
              </a:rPr>
              <a:t>debitage</a:t>
            </a:r>
            <a:r>
              <a:rPr lang="en-US" sz="1200" dirty="0">
                <a:solidFill>
                  <a:schemeClr val="accent2">
                    <a:lumMod val="60000"/>
                    <a:lumOff val="40000"/>
                  </a:schemeClr>
                </a:solidFill>
                <a:latin typeface="Roboto"/>
                <a:ea typeface="Roboto"/>
                <a:cs typeface="Roboto"/>
                <a:sym typeface="Roboto"/>
              </a:rPr>
              <a:t> analysis that is widely used in this field and has similar principles to what was conducted here. If I could recreate this project, I would conduct an experiment with the data from the 4 previous excavations of the site rather than focusing on the 2010-2012 material alone and I would look at the </a:t>
            </a:r>
            <a:r>
              <a:rPr lang="en-US" sz="1200" dirty="0" err="1">
                <a:solidFill>
                  <a:schemeClr val="accent2">
                    <a:lumMod val="60000"/>
                    <a:lumOff val="40000"/>
                  </a:schemeClr>
                </a:solidFill>
                <a:latin typeface="Roboto"/>
                <a:ea typeface="Roboto"/>
                <a:cs typeface="Roboto"/>
                <a:sym typeface="Roboto"/>
              </a:rPr>
              <a:t>debitage</a:t>
            </a:r>
            <a:r>
              <a:rPr lang="en-US" sz="1200" dirty="0">
                <a:solidFill>
                  <a:schemeClr val="accent2">
                    <a:lumMod val="60000"/>
                    <a:lumOff val="40000"/>
                  </a:schemeClr>
                </a:solidFill>
                <a:latin typeface="Roboto"/>
                <a:ea typeface="Roboto"/>
                <a:cs typeface="Roboto"/>
                <a:sym typeface="Roboto"/>
              </a:rPr>
              <a:t> as my response variable instead of stone tools as it gives better information about habitation than tools</a:t>
            </a:r>
            <a:r>
              <a:rPr lang="en-US" sz="1200" dirty="0" smtClean="0">
                <a:solidFill>
                  <a:schemeClr val="accent2">
                    <a:lumMod val="60000"/>
                    <a:lumOff val="40000"/>
                  </a:schemeClr>
                </a:solidFill>
                <a:latin typeface="Roboto"/>
                <a:ea typeface="Roboto"/>
                <a:cs typeface="Roboto"/>
                <a:sym typeface="Roboto"/>
              </a:rPr>
              <a:t>.</a:t>
            </a:r>
          </a:p>
          <a:p>
            <a:pPr>
              <a:lnSpc>
                <a:spcPct val="115000"/>
              </a:lnSpc>
            </a:pPr>
            <a:r>
              <a:rPr lang="en" dirty="0" smtClean="0">
                <a:solidFill>
                  <a:schemeClr val="dk1"/>
                </a:solidFill>
                <a:latin typeface="Roboto"/>
                <a:ea typeface="Roboto"/>
                <a:cs typeface="Roboto"/>
                <a:sym typeface="Roboto"/>
              </a:rPr>
              <a:t>References</a:t>
            </a:r>
            <a:r>
              <a:rPr lang="en" sz="1200" dirty="0">
                <a:solidFill>
                  <a:schemeClr val="dk1"/>
                </a:solidFill>
                <a:latin typeface="Roboto"/>
                <a:ea typeface="Roboto"/>
                <a:cs typeface="Roboto"/>
                <a:sym typeface="Roboto"/>
              </a:rPr>
              <a:t>: </a:t>
            </a:r>
            <a:endParaRPr lang="en" sz="1200" dirty="0" smtClean="0">
              <a:solidFill>
                <a:schemeClr val="dk1"/>
              </a:solidFill>
              <a:latin typeface="Roboto"/>
              <a:ea typeface="Roboto"/>
              <a:cs typeface="Roboto"/>
              <a:sym typeface="Roboto"/>
            </a:endParaRPr>
          </a:p>
          <a:p>
            <a:pPr>
              <a:spcBef>
                <a:spcPts val="1200"/>
              </a:spcBef>
            </a:pPr>
            <a:r>
              <a:rPr lang="en" sz="1000" dirty="0" smtClean="0">
                <a:solidFill>
                  <a:schemeClr val="dk1"/>
                </a:solidFill>
                <a:latin typeface="Roboto"/>
                <a:ea typeface="Roboto"/>
                <a:cs typeface="Roboto"/>
                <a:sym typeface="Roboto"/>
              </a:rPr>
              <a:t>“</a:t>
            </a:r>
            <a:r>
              <a:rPr lang="en" sz="1000" dirty="0">
                <a:solidFill>
                  <a:schemeClr val="dk1"/>
                </a:solidFill>
                <a:latin typeface="Roboto"/>
                <a:ea typeface="Roboto"/>
                <a:cs typeface="Roboto"/>
                <a:sym typeface="Roboto"/>
              </a:rPr>
              <a:t>Camp Bowie.” Camp Bowie &gt; What Is a Burned Rock Midden?, www.texasbeyondhistory.net/bowie/middenwhat.html.</a:t>
            </a:r>
            <a:endParaRPr sz="1000" dirty="0">
              <a:solidFill>
                <a:schemeClr val="dk1"/>
              </a:solidFill>
              <a:latin typeface="Roboto"/>
              <a:ea typeface="Roboto"/>
              <a:cs typeface="Roboto"/>
              <a:sym typeface="Roboto"/>
            </a:endParaRPr>
          </a:p>
          <a:p>
            <a:pPr>
              <a:spcBef>
                <a:spcPts val="1200"/>
              </a:spcBef>
            </a:pPr>
            <a:r>
              <a:rPr lang="en" sz="1000" dirty="0">
                <a:solidFill>
                  <a:schemeClr val="dk1"/>
                </a:solidFill>
                <a:latin typeface="Roboto"/>
                <a:ea typeface="Roboto"/>
                <a:cs typeface="Roboto"/>
                <a:sym typeface="Roboto"/>
              </a:rPr>
              <a:t>Koenig, Charles W. Burned Rock Middens, Settlement Patterns, and Bias in the Lower Pecos Canyonlands of Texas. Texas State University, 2012.</a:t>
            </a:r>
            <a:endParaRPr sz="1000" dirty="0">
              <a:solidFill>
                <a:schemeClr val="dk1"/>
              </a:solidFill>
              <a:latin typeface="Roboto"/>
              <a:ea typeface="Roboto"/>
              <a:cs typeface="Roboto"/>
              <a:sym typeface="Roboto"/>
            </a:endParaRPr>
          </a:p>
          <a:p>
            <a:pPr>
              <a:spcBef>
                <a:spcPts val="1200"/>
              </a:spcBef>
            </a:pPr>
            <a:r>
              <a:rPr lang="en" sz="1000" dirty="0">
                <a:solidFill>
                  <a:schemeClr val="dk1"/>
                </a:solidFill>
                <a:latin typeface="Roboto"/>
                <a:ea typeface="Roboto"/>
                <a:cs typeface="Roboto"/>
                <a:sym typeface="Roboto"/>
              </a:rPr>
              <a:t>“Prehistory Research Project.” Gault School :: Prehistory Research Project, www.gaultschool.org/about-us/prp.</a:t>
            </a:r>
            <a:endParaRPr sz="1000" dirty="0">
              <a:solidFill>
                <a:schemeClr val="dk1"/>
              </a:solidFill>
              <a:latin typeface="Roboto"/>
              <a:ea typeface="Roboto"/>
              <a:cs typeface="Roboto"/>
              <a:sym typeface="Roboto"/>
            </a:endParaRPr>
          </a:p>
          <a:p>
            <a:pPr>
              <a:spcBef>
                <a:spcPts val="1200"/>
              </a:spcBef>
            </a:pPr>
            <a:r>
              <a:rPr lang="en" sz="1000" dirty="0">
                <a:solidFill>
                  <a:schemeClr val="dk1"/>
                </a:solidFill>
                <a:latin typeface="Roboto"/>
                <a:ea typeface="Roboto"/>
                <a:cs typeface="Roboto"/>
                <a:sym typeface="Roboto"/>
              </a:rPr>
              <a:t>Weston, Jason, and Raymond Mauldin. “Archaeological Testing of Four Sites on Camp Bowie, Brown County, Texas.” Index of Texas Archaeology: Open Access Gray Literature from the Lone Star State, vol. 2003, no. 1, 2003, doi:10.21112/ita.2003.1.6</a:t>
            </a:r>
            <a:r>
              <a:rPr lang="en" sz="900" dirty="0">
                <a:solidFill>
                  <a:schemeClr val="dk1"/>
                </a:solidFill>
                <a:latin typeface="Roboto"/>
                <a:ea typeface="Roboto"/>
                <a:cs typeface="Roboto"/>
                <a:sym typeface="Roboto"/>
              </a:rPr>
              <a:t>.</a:t>
            </a:r>
            <a:endParaRPr sz="900" dirty="0">
              <a:solidFill>
                <a:schemeClr val="dk1"/>
              </a:solidFill>
              <a:latin typeface="Roboto"/>
              <a:ea typeface="Roboto"/>
              <a:cs typeface="Roboto"/>
              <a:sym typeface="Roboto"/>
            </a:endParaRPr>
          </a:p>
          <a:p>
            <a:pPr>
              <a:lnSpc>
                <a:spcPct val="115000"/>
              </a:lnSpc>
              <a:spcBef>
                <a:spcPts val="1200"/>
              </a:spcBef>
              <a:spcAft>
                <a:spcPts val="1200"/>
              </a:spcAft>
            </a:pPr>
            <a:endParaRPr sz="900" dirty="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1182</Words>
  <Application>Microsoft Office PowerPoint</Application>
  <PresentationFormat>Custom</PresentationFormat>
  <Paragraphs>97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Roboto</vt:lpstr>
      <vt:lpstr>Arial</vt:lpstr>
      <vt:lpstr>Roboto Slab Regular</vt:lpstr>
      <vt:lpstr>Roboto Slab</vt:lpstr>
      <vt:lpstr>Marina</vt:lpstr>
      <vt:lpstr>Roger Springs Site Analysis</vt:lpstr>
      <vt:lpstr>Introduction</vt:lpstr>
      <vt:lpstr>Methods</vt:lpstr>
      <vt:lpstr>Descriptives</vt:lpstr>
      <vt:lpstr>Results</vt:lpstr>
      <vt:lpstr>Interaction Plot</vt:lpstr>
      <vt:lpstr>Assumptions</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Roger Springs Site Analysis</dc:title>
  <dc:creator>Jessica Dickson</dc:creator>
  <cp:lastModifiedBy>Jessica Dickson</cp:lastModifiedBy>
  <cp:revision>10</cp:revision>
  <cp:lastPrinted>2019-12-12T02:19:16Z</cp:lastPrinted>
  <dcterms:modified xsi:type="dcterms:W3CDTF">2019-12-12T02:42:22Z</dcterms:modified>
</cp:coreProperties>
</file>